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75" r:id="rId4"/>
    <p:sldId id="277" r:id="rId5"/>
    <p:sldId id="278" r:id="rId6"/>
    <p:sldId id="280" r:id="rId7"/>
    <p:sldId id="281" r:id="rId8"/>
    <p:sldId id="276" r:id="rId9"/>
    <p:sldId id="279" r:id="rId10"/>
    <p:sldId id="282" r:id="rId11"/>
    <p:sldId id="291" r:id="rId12"/>
    <p:sldId id="283" r:id="rId13"/>
    <p:sldId id="284" r:id="rId14"/>
    <p:sldId id="286" r:id="rId15"/>
    <p:sldId id="287" r:id="rId16"/>
    <p:sldId id="288" r:id="rId17"/>
    <p:sldId id="289" r:id="rId18"/>
    <p:sldId id="290" r:id="rId19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E42"/>
    <a:srgbClr val="FF7F00"/>
    <a:srgbClr val="B3FF40"/>
    <a:srgbClr val="A1FF09"/>
    <a:srgbClr val="FFFF90"/>
    <a:srgbClr val="FF9470"/>
    <a:srgbClr val="70A0FF"/>
    <a:srgbClr val="304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60" autoAdjust="0"/>
    <p:restoredTop sz="95294" autoAdjust="0"/>
  </p:normalViewPr>
  <p:slideViewPr>
    <p:cSldViewPr>
      <p:cViewPr varScale="1">
        <p:scale>
          <a:sx n="108" d="100"/>
          <a:sy n="108" d="100"/>
        </p:scale>
        <p:origin x="33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60929882943184"/>
          <c:y val="0.16982681289752571"/>
          <c:w val="0.74101436114696706"/>
          <c:h val="0.76287791706672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Sayfa1!$A$2:$A$3</c:f>
              <c:strCache>
                <c:ptCount val="2"/>
                <c:pt idx="0">
                  <c:v>BATMAN</c:v>
                </c:pt>
                <c:pt idx="1">
                  <c:v>TÜRKİYE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C-47E8-940C-A90F862D198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83E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C-47E8-940C-A90F862D1982}"/>
              </c:ext>
            </c:extLst>
          </c:dPt>
          <c:dLbls>
            <c:dLbl>
              <c:idx val="0"/>
              <c:layout>
                <c:manualLayout>
                  <c:x val="-0.32039594958480205"/>
                  <c:y val="-8.59588853300894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schemeClr val="tx1"/>
                        </a:solidFill>
                      </a:rPr>
                      <a:t>‰ </a:t>
                    </a:r>
                    <a:fld id="{0BD1FF12-E2A4-419B-A306-7B6D238C114A}" type="VALU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[DEĞER]</a:t>
                    </a:fld>
                    <a:endParaRPr lang="en-US" sz="1200" b="1" i="0" u="none" strike="noStrike" kern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7C-47E8-940C-A90F862D1982}"/>
                </c:ext>
              </c:extLst>
            </c:dLbl>
            <c:dLbl>
              <c:idx val="1"/>
              <c:layout>
                <c:manualLayout>
                  <c:x val="-4.8495074621338369E-2"/>
                  <c:y val="6.24287214716846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schemeClr val="tx1"/>
                        </a:solidFill>
                      </a:rPr>
                      <a:t>‰ </a:t>
                    </a:r>
                    <a:fld id="{98AB2AAA-EF6C-432E-9ABC-80C366D63716}" type="VALU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[DEĞER]</a:t>
                    </a:fld>
                    <a:endParaRPr lang="en-US" sz="1200" b="1" i="0" u="none" strike="noStrike" kern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637892086064511E-2"/>
                      <c:h val="0.113680744316875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27C-47E8-940C-A90F862D1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BATMAN</c:v>
                </c:pt>
                <c:pt idx="1">
                  <c:v>TÜRKİYE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19.8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C-47E8-940C-A90F862D1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3569488"/>
        <c:axId val="1093579056"/>
      </c:barChart>
      <c:catAx>
        <c:axId val="109356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383E4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93579056"/>
        <c:crosses val="autoZero"/>
        <c:auto val="1"/>
        <c:lblAlgn val="ctr"/>
        <c:lblOffset val="100"/>
        <c:noMultiLvlLbl val="0"/>
      </c:catAx>
      <c:valAx>
        <c:axId val="109357905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9356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86199739219763E-2"/>
          <c:y val="2.2411531201758698E-2"/>
          <c:w val="0.92001380026078028"/>
          <c:h val="0.8159734823687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 w="730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F00"/>
              </a:solidFill>
              <a:ln w="730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2-4598-9EB1-704B2C10054E}"/>
              </c:ext>
            </c:extLst>
          </c:dPt>
          <c:dPt>
            <c:idx val="1"/>
            <c:invertIfNegative val="0"/>
            <c:bubble3D val="0"/>
            <c:spPr>
              <a:solidFill>
                <a:srgbClr val="383E42"/>
              </a:solidFill>
              <a:ln w="730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42-4598-9EB1-704B2C10054E}"/>
              </c:ext>
            </c:extLst>
          </c:dPt>
          <c:dLbls>
            <c:dLbl>
              <c:idx val="0"/>
              <c:layout>
                <c:manualLayout>
                  <c:x val="-1.0643520966129997E-2"/>
                  <c:y val="1.1026583617101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42-4598-9EB1-704B2C10054E}"/>
                </c:ext>
              </c:extLst>
            </c:dLbl>
            <c:dLbl>
              <c:idx val="1"/>
              <c:layout>
                <c:manualLayout>
                  <c:x val="3.5478403220433326E-3"/>
                  <c:y val="1.1026583617101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42-4598-9EB1-704B2C100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Türkiye</c:v>
                </c:pt>
                <c:pt idx="1">
                  <c:v>Batman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3.1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4598-9EB1-704B2C100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611168"/>
        <c:axId val="1120612416"/>
      </c:barChart>
      <c:catAx>
        <c:axId val="1120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0612416"/>
        <c:crosses val="autoZero"/>
        <c:auto val="1"/>
        <c:lblAlgn val="ctr"/>
        <c:lblOffset val="100"/>
        <c:noMultiLvlLbl val="0"/>
      </c:catAx>
      <c:valAx>
        <c:axId val="11206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06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86199739219763E-2"/>
          <c:y val="2.2411531201758698E-2"/>
          <c:w val="0.92001380026078028"/>
          <c:h val="0.81597348236875322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spPr>
            <a:ln w="730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730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42-4598-9EB1-704B2C10054E}"/>
              </c:ext>
            </c:extLst>
          </c:dPt>
          <c:dLbls>
            <c:dLbl>
              <c:idx val="0"/>
              <c:layout>
                <c:manualLayout>
                  <c:x val="-9.4017768534148338E-2"/>
                  <c:y val="4.686298037268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42-4598-9EB1-704B2C10054E}"/>
                </c:ext>
              </c:extLst>
            </c:dLbl>
            <c:dLbl>
              <c:idx val="1"/>
              <c:layout>
                <c:manualLayout>
                  <c:x val="-1.7739201610216663E-3"/>
                  <c:y val="4.68629803726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42-4598-9EB1-704B2C100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Sayfa1!$B$2:$B$3</c:f>
              <c:numCache>
                <c:formatCode>General</c:formatCode>
                <c:ptCount val="2"/>
                <c:pt idx="0">
                  <c:v>24.3</c:v>
                </c:pt>
                <c:pt idx="1">
                  <c:v>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42-4598-9EB1-704B2C100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0611168"/>
        <c:axId val="1120612416"/>
      </c:lineChart>
      <c:catAx>
        <c:axId val="1120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0612416"/>
        <c:crosses val="autoZero"/>
        <c:auto val="1"/>
        <c:lblAlgn val="ctr"/>
        <c:lblOffset val="100"/>
        <c:noMultiLvlLbl val="0"/>
      </c:catAx>
      <c:valAx>
        <c:axId val="11206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06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20331395020866"/>
          <c:y val="0.19986340252317641"/>
          <c:w val="0.56161006896836807"/>
          <c:h val="0.6970577729017764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Nüfus Verileri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B3FF4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53-4B0E-8FB3-B929EC5C1384}"/>
              </c:ext>
            </c:extLst>
          </c:dPt>
          <c:dPt>
            <c:idx val="1"/>
            <c:bubble3D val="0"/>
            <c:spPr>
              <a:solidFill>
                <a:srgbClr val="FFFF9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953-4B0E-8FB3-B929EC5C1384}"/>
              </c:ext>
            </c:extLst>
          </c:dPt>
          <c:dPt>
            <c:idx val="2"/>
            <c:bubble3D val="0"/>
            <c:spPr>
              <a:solidFill>
                <a:srgbClr val="FF947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53-4B0E-8FB3-B929EC5C1384}"/>
              </c:ext>
            </c:extLst>
          </c:dPt>
          <c:dPt>
            <c:idx val="3"/>
            <c:bubble3D val="0"/>
            <c:spPr>
              <a:solidFill>
                <a:srgbClr val="70A0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5953-4B0E-8FB3-B929EC5C1384}"/>
              </c:ext>
            </c:extLst>
          </c:dPt>
          <c:dPt>
            <c:idx val="4"/>
            <c:bubble3D val="0"/>
            <c:spPr>
              <a:solidFill>
                <a:srgbClr val="FF947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53-4B0E-8FB3-B929EC5C1384}"/>
              </c:ext>
            </c:extLst>
          </c:dPt>
          <c:dPt>
            <c:idx val="5"/>
            <c:bubble3D val="0"/>
            <c:spPr>
              <a:solidFill>
                <a:srgbClr val="B3FF4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953-4B0E-8FB3-B929EC5C1384}"/>
              </c:ext>
            </c:extLst>
          </c:dPt>
          <c:dLbls>
            <c:dLbl>
              <c:idx val="0"/>
              <c:layout>
                <c:manualLayout>
                  <c:x val="-0.12990640684297508"/>
                  <c:y val="-0.198308598427335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83E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53-4B0E-8FB3-B929EC5C1384}"/>
                </c:ext>
              </c:extLst>
            </c:dLbl>
            <c:dLbl>
              <c:idx val="1"/>
              <c:layout>
                <c:manualLayout>
                  <c:x val="-3.2859470093064794E-2"/>
                  <c:y val="5.31445580120726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83E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53-4B0E-8FB3-B929EC5C1384}"/>
                </c:ext>
              </c:extLst>
            </c:dLbl>
            <c:dLbl>
              <c:idx val="2"/>
              <c:layout>
                <c:manualLayout>
                  <c:x val="-4.8428440869814841E-2"/>
                  <c:y val="2.8711894666024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83E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53-4B0E-8FB3-B929EC5C1384}"/>
                </c:ext>
              </c:extLst>
            </c:dLbl>
            <c:dLbl>
              <c:idx val="3"/>
              <c:layout>
                <c:manualLayout>
                  <c:x val="-1.4444180781320379E-2"/>
                  <c:y val="-1.7749185275710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83E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53-4B0E-8FB3-B929EC5C1384}"/>
                </c:ext>
              </c:extLst>
            </c:dLbl>
            <c:dLbl>
              <c:idx val="4"/>
              <c:layout>
                <c:manualLayout>
                  <c:x val="4.7597824328564242E-2"/>
                  <c:y val="-2.1280042958189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83E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53-4B0E-8FB3-B929EC5C1384}"/>
                </c:ext>
              </c:extLst>
            </c:dLbl>
            <c:dLbl>
              <c:idx val="5"/>
              <c:layout>
                <c:manualLayout>
                  <c:x val="3.5017829895015971E-2"/>
                  <c:y val="-3.0231980397239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83E4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53-4B0E-8FB3-B929EC5C1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Sayfa1!$A$2:$A$7</c:f>
              <c:strCache>
                <c:ptCount val="6"/>
                <c:pt idx="0">
                  <c:v>Merkez</c:v>
                </c:pt>
                <c:pt idx="1">
                  <c:v>Beşiri</c:v>
                </c:pt>
                <c:pt idx="2">
                  <c:v>Gercüş</c:v>
                </c:pt>
                <c:pt idx="3">
                  <c:v>Hasankeyf</c:v>
                </c:pt>
                <c:pt idx="4">
                  <c:v>Kozluk</c:v>
                </c:pt>
                <c:pt idx="5">
                  <c:v>Sason</c:v>
                </c:pt>
              </c:strCache>
            </c:strRef>
          </c:cat>
          <c:val>
            <c:numRef>
              <c:f>Sayfa1!$B$2:$B$7</c:f>
              <c:numCache>
                <c:formatCode>#,##0</c:formatCode>
                <c:ptCount val="6"/>
                <c:pt idx="0">
                  <c:v>491811</c:v>
                </c:pt>
                <c:pt idx="1">
                  <c:v>32378</c:v>
                </c:pt>
                <c:pt idx="2">
                  <c:v>21958</c:v>
                </c:pt>
                <c:pt idx="3">
                  <c:v>7969</c:v>
                </c:pt>
                <c:pt idx="4">
                  <c:v>61297</c:v>
                </c:pt>
                <c:pt idx="5">
                  <c:v>31792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3-4B0E-8FB3-B929EC5C138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83E4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83E4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83E4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83E4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83E4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83E4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1408857334277"/>
          <c:y val="8.3806669731294497E-2"/>
          <c:w val="0.59834939642199803"/>
          <c:h val="0.88834857973501447"/>
        </c:manualLayout>
      </c:layout>
      <c:pieChart>
        <c:varyColors val="1"/>
        <c:ser>
          <c:idx val="1"/>
          <c:order val="0"/>
          <c:tx>
            <c:strRef>
              <c:f>Sayfa1!$B$1</c:f>
              <c:strCache>
                <c:ptCount val="1"/>
                <c:pt idx="0">
                  <c:v>Toplam Nüfusa Oranı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35A-483F-93CB-EA700F3D5F0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35A-483F-93CB-EA700F3D5F0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35A-483F-93CB-EA700F3D5F0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35A-483F-93CB-EA700F3D5F09}"/>
              </c:ext>
            </c:extLst>
          </c:dPt>
          <c:dLbls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0 - 18 Yaş</c:v>
                </c:pt>
                <c:pt idx="1">
                  <c:v>15 - 24 Yaş</c:v>
                </c:pt>
                <c:pt idx="2">
                  <c:v>15 - 34 Yaş</c:v>
                </c:pt>
                <c:pt idx="3">
                  <c:v>65 Yaş 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0.41417479778431898</c:v>
                </c:pt>
                <c:pt idx="1">
                  <c:v>0.19026892561089601</c:v>
                </c:pt>
                <c:pt idx="2">
                  <c:v>0.36701817816611398</c:v>
                </c:pt>
                <c:pt idx="3">
                  <c:v>4.8534853717137498E-2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5A-483F-93CB-EA700F3D5F0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3CFF03-4CE3-4338-94A6-AF72DAB33819}" type="datetime1">
              <a:rPr lang="tr-TR" smtClean="0">
                <a:latin typeface="Century Gothic" panose="020B0502020202020204" pitchFamily="34" charset="0"/>
              </a:rPr>
              <a:t>14.02.2024</a:t>
            </a:fld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tr-TR" smtClean="0">
                <a:latin typeface="Century Gothic" panose="020B0502020202020204" pitchFamily="34" charset="0"/>
              </a:rPr>
              <a:t>‹#›</a:t>
            </a:fld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20FD23A0-DB4D-43F3-925B-6EB8F0CF66A9}" type="datetime1">
              <a:rPr lang="tr-TR" noProof="0" smtClean="0"/>
              <a:t>14.02.2024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72126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10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83376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11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37523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12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64880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13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0937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14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68979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15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7908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16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745684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17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94052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18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3112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2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92925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3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24979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4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1097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5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125870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6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89726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7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2475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8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2100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tr-TR" noProof="0" smtClean="0"/>
              <a:pPr/>
              <a:t>9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0993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rbest Form 6" descr="Dünya Haritası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tr-TR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2DFDF09-43AD-4D54-AFE5-5A6F3B6624FA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F96169F-081B-4B17-ACBC-73AFECAFEB2A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0FE6945-BA12-440D-9E82-7C0378150993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F61C4CA-E769-4788-A204-503D76685AA1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579A53F-9957-4F15-B508-D43501318B32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F5C94A4-4C1F-42E2-98A9-14406C26DF4D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3CFAAAE-5A6E-4798-8E27-8E18D0C6E0A4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A0F2C63-9515-4509-B1D4-4A92AB59C341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1CBF5146-7507-499D-B3E1-3D988ED3CB91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415E1C2-17C1-478E-9AEE-0D6A807F02D5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3000">
              <a:schemeClr val="bg1"/>
            </a:gs>
            <a:gs pos="100000">
              <a:srgbClr val="FF7F00"/>
            </a:gs>
            <a:gs pos="0">
              <a:srgbClr val="383E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23D29B2A-B6E5-4D75-82E2-329BEB562191}" type="datetime1">
              <a:rPr lang="tr-TR" smtClean="0"/>
              <a:t>14.02.2024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53852" y="3284984"/>
            <a:ext cx="10709447" cy="1368152"/>
          </a:xfrm>
        </p:spPr>
        <p:txBody>
          <a:bodyPr rtlCol="0"/>
          <a:lstStyle/>
          <a:p>
            <a:pPr algn="ctr" rtl="0"/>
            <a:r>
              <a:rPr lang="tr-TR" b="1" dirty="0">
                <a:latin typeface="Century Gothic" panose="020B0502020202020204" pitchFamily="34" charset="0"/>
              </a:rPr>
              <a:t>Batman valiliği </a:t>
            </a:r>
            <a:br>
              <a:rPr lang="tr-TR" b="1" dirty="0">
                <a:latin typeface="Century Gothic" panose="020B0502020202020204" pitchFamily="34" charset="0"/>
              </a:rPr>
            </a:br>
            <a:r>
              <a:rPr lang="tr-TR" b="1" cap="none" dirty="0">
                <a:latin typeface="Century Gothic" panose="020B0502020202020204" pitchFamily="34" charset="0"/>
              </a:rPr>
              <a:t>İl Nüfus ve Vatandaşlık Müdürlüğü</a:t>
            </a:r>
            <a:endParaRPr lang="tr-TR" b="1" dirty="0">
              <a:latin typeface="Century Gothic" panose="020B0502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32511" y="5517232"/>
            <a:ext cx="1152128" cy="504056"/>
          </a:xfrm>
        </p:spPr>
        <p:txBody>
          <a:bodyPr rtlCol="0">
            <a:normAutofit/>
          </a:bodyPr>
          <a:lstStyle/>
          <a:p>
            <a:pPr rtl="0"/>
            <a:r>
              <a:rPr lang="tr-TR" sz="2800" b="1" dirty="0">
                <a:latin typeface="Century Gothic" panose="020B0502020202020204" pitchFamily="34" charset="0"/>
              </a:rPr>
              <a:t>2024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02" y="1496705"/>
            <a:ext cx="3359425" cy="10587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1340768"/>
            <a:ext cx="1224136" cy="155610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F35AD37-DBF9-4A0F-91F3-BC44BE234F62}"/>
              </a:ext>
            </a:extLst>
          </p:cNvPr>
          <p:cNvSpPr txBox="1"/>
          <p:nvPr/>
        </p:nvSpPr>
        <p:spPr>
          <a:xfrm>
            <a:off x="10630916" y="6381328"/>
            <a:ext cx="208823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/>
              <a:t>Kaynak: TÜİK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0" y="930850"/>
            <a:ext cx="121888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Batman Nüfusuna Kayıtlı Olup Başka İlde İkamet Eden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99A567A7-E0E0-4E0D-984B-C275202C7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85606"/>
              </p:ext>
            </p:extLst>
          </p:nvPr>
        </p:nvGraphicFramePr>
        <p:xfrm>
          <a:off x="1629915" y="1557165"/>
          <a:ext cx="1951203" cy="44669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45267">
                  <a:extLst>
                    <a:ext uri="{9D8B030D-6E8A-4147-A177-3AD203B41FA5}">
                      <a16:colId xmlns:a16="http://schemas.microsoft.com/office/drawing/2014/main" val="2720527043"/>
                    </a:ext>
                  </a:extLst>
                </a:gridCol>
                <a:gridCol w="705936">
                  <a:extLst>
                    <a:ext uri="{9D8B030D-6E8A-4147-A177-3AD203B41FA5}">
                      <a16:colId xmlns:a16="http://schemas.microsoft.com/office/drawing/2014/main" val="152196824"/>
                    </a:ext>
                  </a:extLst>
                </a:gridCol>
              </a:tblGrid>
              <a:tr h="46669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İlin Adı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Nüfus</a:t>
                      </a:r>
                    </a:p>
                    <a:p>
                      <a:pPr algn="l" rtl="0" fontAlgn="ctr"/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Miktarı</a:t>
                      </a:r>
                      <a:endParaRPr lang="tr-TR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124877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Adana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16100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90658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Adıyaman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414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63971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Afyonkarahisar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920032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Ağrı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645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851383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Aksaray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288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65365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Amasya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1978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Ankara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9365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36875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Antalya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28200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7538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Ardahan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279847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Artvin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812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Aydın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6867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3547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Balıkesir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1942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353075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Bartın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17927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Batman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506578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08053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Bayburt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177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14913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Bilecik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393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75668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Bingöl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4339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Bitlis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3019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69341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Bolu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94101"/>
                  </a:ext>
                </a:extLst>
              </a:tr>
              <a:tr h="20001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Burdur</a:t>
                      </a:r>
                      <a:endParaRPr lang="tr-TR" sz="12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61" marR="9261" marT="9261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68153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BBBD26FE-4543-47D4-B53E-845F3BF1E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61610"/>
              </p:ext>
            </p:extLst>
          </p:nvPr>
        </p:nvGraphicFramePr>
        <p:xfrm>
          <a:off x="4099019" y="1557165"/>
          <a:ext cx="1880732" cy="446411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03669">
                  <a:extLst>
                    <a:ext uri="{9D8B030D-6E8A-4147-A177-3AD203B41FA5}">
                      <a16:colId xmlns:a16="http://schemas.microsoft.com/office/drawing/2014/main" val="3303873804"/>
                    </a:ext>
                  </a:extLst>
                </a:gridCol>
                <a:gridCol w="677063">
                  <a:extLst>
                    <a:ext uri="{9D8B030D-6E8A-4147-A177-3AD203B41FA5}">
                      <a16:colId xmlns:a16="http://schemas.microsoft.com/office/drawing/2014/main" val="1211172514"/>
                    </a:ext>
                  </a:extLst>
                </a:gridCol>
              </a:tblGrid>
              <a:tr h="46031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İlin Adı</a:t>
                      </a:r>
                      <a:endParaRPr lang="tr-TR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Nüfus</a:t>
                      </a:r>
                    </a:p>
                    <a:p>
                      <a:pPr algn="l" rtl="0" fontAlgn="ctr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Miktarı</a:t>
                      </a:r>
                      <a:endParaRPr lang="tr-TR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79894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78436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Çanakkale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98864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Çankırı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21955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Çorum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02790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Denizli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53060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Diyarbakır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090139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Düzce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492602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Edirne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0034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Elazığ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24531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Erzincan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887993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Erzurum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43420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Eskişehir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59018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Gaziantep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53100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Giresun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289104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Gümüşhane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599576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Hakkari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67589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226989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Iğdır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6749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Isparta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759502"/>
                  </a:ext>
                </a:extLst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İstanbul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0930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701FC3B1-FC50-400A-B5F3-8785F8EB9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6621"/>
              </p:ext>
            </p:extLst>
          </p:nvPr>
        </p:nvGraphicFramePr>
        <p:xfrm>
          <a:off x="6497650" y="1527580"/>
          <a:ext cx="2031190" cy="44644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54127">
                  <a:extLst>
                    <a:ext uri="{9D8B030D-6E8A-4147-A177-3AD203B41FA5}">
                      <a16:colId xmlns:a16="http://schemas.microsoft.com/office/drawing/2014/main" val="2669012899"/>
                    </a:ext>
                  </a:extLst>
                </a:gridCol>
                <a:gridCol w="677063">
                  <a:extLst>
                    <a:ext uri="{9D8B030D-6E8A-4147-A177-3AD203B41FA5}">
                      <a16:colId xmlns:a16="http://schemas.microsoft.com/office/drawing/2014/main" val="787595036"/>
                    </a:ext>
                  </a:extLst>
                </a:gridCol>
              </a:tblGrid>
              <a:tr h="4680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İlin Adı</a:t>
                      </a:r>
                    </a:p>
                  </a:txBody>
                  <a:tcPr marL="8882" marR="8882" marT="8882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Nüfus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tr-TR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Miktarı</a:t>
                      </a:r>
                    </a:p>
                  </a:txBody>
                  <a:tcPr marL="8882" marR="8882" marT="8882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197438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 dirty="0">
                          <a:effectLst/>
                        </a:rPr>
                        <a:t>İzmir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19663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78084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 dirty="0">
                          <a:effectLst/>
                        </a:rPr>
                        <a:t>Kahramanmaraş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376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20633"/>
                  </a:ext>
                </a:extLst>
              </a:tr>
              <a:tr h="184932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 dirty="0">
                          <a:effectLst/>
                        </a:rPr>
                        <a:t>Karabük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177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60600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 dirty="0">
                          <a:effectLst/>
                        </a:rPr>
                        <a:t>Karaman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202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828129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Kars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393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5577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Kastamonu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241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102258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Kayseri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912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47871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Kilis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148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643136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Kırıkkale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240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8216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Kırklareli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900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65746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Kırşehir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429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969550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Kocaeli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6436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53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Konya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2764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67707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Kütahya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404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7510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Malatya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1490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89011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Manisa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7232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7780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Mardin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11023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339866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Mersin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12713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428122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Muğla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3209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082469"/>
                  </a:ext>
                </a:extLst>
              </a:tr>
              <a:tr h="20060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Muş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4360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82" marR="8882" marT="8882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850"/>
                  </a:ext>
                </a:extLst>
              </a:tr>
            </a:tbl>
          </a:graphicData>
        </a:graphic>
      </p:graphicFrame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19EAFDB4-748B-441B-B687-BADAD4DD7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26730"/>
              </p:ext>
            </p:extLst>
          </p:nvPr>
        </p:nvGraphicFramePr>
        <p:xfrm>
          <a:off x="9046740" y="1531733"/>
          <a:ext cx="1995393" cy="44669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96196">
                  <a:extLst>
                    <a:ext uri="{9D8B030D-6E8A-4147-A177-3AD203B41FA5}">
                      <a16:colId xmlns:a16="http://schemas.microsoft.com/office/drawing/2014/main" val="1297719735"/>
                    </a:ext>
                  </a:extLst>
                </a:gridCol>
                <a:gridCol w="999197">
                  <a:extLst>
                    <a:ext uri="{9D8B030D-6E8A-4147-A177-3AD203B41FA5}">
                      <a16:colId xmlns:a16="http://schemas.microsoft.com/office/drawing/2014/main" val="3788943587"/>
                    </a:ext>
                  </a:extLst>
                </a:gridCol>
              </a:tblGrid>
              <a:tr h="44363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İlin Adı</a:t>
                      </a:r>
                      <a:endParaRPr lang="tr-TR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Nüfus</a:t>
                      </a:r>
                    </a:p>
                    <a:p>
                      <a:pPr algn="r" rtl="0" fontAlgn="ctr"/>
                      <a:r>
                        <a:rPr lang="tr-T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Miktarı</a:t>
                      </a:r>
                      <a:endParaRPr lang="tr-TR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90723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 dirty="0">
                          <a:effectLst/>
                        </a:rPr>
                        <a:t>Nevşehir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289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56917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 dirty="0">
                          <a:effectLst/>
                        </a:rPr>
                        <a:t>Niğde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192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15523"/>
                  </a:ext>
                </a:extLst>
              </a:tr>
              <a:tr h="220701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Ordu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170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01845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Osmaniye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477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39701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Rize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155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13187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 dirty="0">
                          <a:effectLst/>
                        </a:rPr>
                        <a:t>Sakarya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1563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82470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Samsun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526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480302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Şanlıurfa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1874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57907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Siirt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10483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82129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Sinop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147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578707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Şırnak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>
                          <a:effectLst/>
                        </a:rPr>
                        <a:t>1946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10066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Sivas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287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41806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Tekirdağ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>
                          <a:effectLst/>
                        </a:rPr>
                        <a:t>4240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44093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Tokat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171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49130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Trabzon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264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031477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Tunceli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345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5715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Uşak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907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25278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Van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2398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52566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Yalova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1040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76870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Yozgat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186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83467"/>
                  </a:ext>
                </a:extLst>
              </a:tr>
              <a:tr h="190129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1" u="none" strike="noStrike">
                          <a:effectLst/>
                        </a:rPr>
                        <a:t>Zonguldak</a:t>
                      </a:r>
                      <a:endParaRPr lang="tr-TR" sz="1100" b="1" i="0" u="none" strike="noStrike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100" b="1" u="none" strike="noStrike" dirty="0">
                          <a:effectLst/>
                        </a:rPr>
                        <a:t>355</a:t>
                      </a:r>
                      <a:endParaRPr lang="tr-TR" sz="11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16" marR="8516" marT="8516" marB="0" anchor="b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315956"/>
                  </a:ext>
                </a:extLst>
              </a:tr>
            </a:tbl>
          </a:graphicData>
        </a:graphic>
      </p:graphicFrame>
      <p:sp>
        <p:nvSpPr>
          <p:cNvPr id="14" name="Başlık 1">
            <a:extLst>
              <a:ext uri="{FF2B5EF4-FFF2-40B4-BE49-F238E27FC236}">
                <a16:creationId xmlns:a16="http://schemas.microsoft.com/office/drawing/2014/main" id="{A715E06F-3FB1-8697-302B-FCBD2552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2D1CDF95-A448-2052-DDF2-97DABFBA2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3E2D42D-32BF-7104-11DB-959399083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0" y="930850"/>
            <a:ext cx="121888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Diğer İl Nüfuslarına Kayıtlı Olup Batman’da İkamet Edenler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4A876E4-0D1C-CB65-48D9-B5AC62C6D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55950"/>
              </p:ext>
            </p:extLst>
          </p:nvPr>
        </p:nvGraphicFramePr>
        <p:xfrm>
          <a:off x="837828" y="1737021"/>
          <a:ext cx="2176874" cy="45703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702012160"/>
                    </a:ext>
                  </a:extLst>
                </a:gridCol>
                <a:gridCol w="1024746">
                  <a:extLst>
                    <a:ext uri="{9D8B030D-6E8A-4147-A177-3AD203B41FA5}">
                      <a16:colId xmlns:a16="http://schemas.microsoft.com/office/drawing/2014/main" val="2919876132"/>
                    </a:ext>
                  </a:extLst>
                </a:gridCol>
              </a:tblGrid>
              <a:tr h="39083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İLİN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NÜFUS SAYISI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68666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Adana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1 414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4396387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Adıyaman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1 338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4028029"/>
                  </a:ext>
                </a:extLst>
              </a:tr>
              <a:tr h="390835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Afyonkarahisar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396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4491518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Ağrı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1 017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5255409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Amasya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224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1011125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Ankara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528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2773351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Antalya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212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4036419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Artvin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  101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6173263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Aydın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304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7769683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Balıkesir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404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3797759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Bilecik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54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5671227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Bingöl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434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794872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Bitlis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3 160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0532561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Bolu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86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0095675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Burdur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107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1222663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Bursa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248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937482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Çanakkale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69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8299608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Çankırı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194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0973365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Çorum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379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1486574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Denizli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  234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0719338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B8B6AF44-F168-D53A-696C-5DCDE8C97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77356"/>
              </p:ext>
            </p:extLst>
          </p:nvPr>
        </p:nvGraphicFramePr>
        <p:xfrm>
          <a:off x="3346686" y="1760076"/>
          <a:ext cx="2176873" cy="453325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59301">
                  <a:extLst>
                    <a:ext uri="{9D8B030D-6E8A-4147-A177-3AD203B41FA5}">
                      <a16:colId xmlns:a16="http://schemas.microsoft.com/office/drawing/2014/main" val="1683360270"/>
                    </a:ext>
                  </a:extLst>
                </a:gridCol>
                <a:gridCol w="1217572">
                  <a:extLst>
                    <a:ext uri="{9D8B030D-6E8A-4147-A177-3AD203B41FA5}">
                      <a16:colId xmlns:a16="http://schemas.microsoft.com/office/drawing/2014/main" val="3072435552"/>
                    </a:ext>
                  </a:extLst>
                </a:gridCol>
              </a:tblGrid>
              <a:tr h="43771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İLİN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NÜFUS SAYISI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78539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Diyarbakır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46 091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10274468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Edirne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78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0098651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Elazığ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907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4934013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Erzincan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136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4977308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Erzurum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545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3688769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Eskişehir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258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0546630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Gaziantep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828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114752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Giresun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181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7628951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Gümüşhane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89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5675545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Hakkari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284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181524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Hatay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1 325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6902449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Isparta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187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4798632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Mersin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971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1876316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İstanbul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276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4849076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İzmir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480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8938764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Kars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209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0155232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Kastamonu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135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5674357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Kayseri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556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4690616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Kırklareli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0359020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Kırşehir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  298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039768"/>
                  </a:ext>
                </a:extLst>
              </a:tr>
            </a:tbl>
          </a:graphicData>
        </a:graphic>
      </p:graphicFrame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EBEB0624-79E1-A89E-EBDD-100D2208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09774"/>
              </p:ext>
            </p:extLst>
          </p:nvPr>
        </p:nvGraphicFramePr>
        <p:xfrm>
          <a:off x="5855543" y="1788409"/>
          <a:ext cx="2448272" cy="453678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11882">
                  <a:extLst>
                    <a:ext uri="{9D8B030D-6E8A-4147-A177-3AD203B41FA5}">
                      <a16:colId xmlns:a16="http://schemas.microsoft.com/office/drawing/2014/main" val="2412396516"/>
                    </a:ext>
                  </a:extLst>
                </a:gridCol>
                <a:gridCol w="1136390">
                  <a:extLst>
                    <a:ext uri="{9D8B030D-6E8A-4147-A177-3AD203B41FA5}">
                      <a16:colId xmlns:a16="http://schemas.microsoft.com/office/drawing/2014/main" val="2632049321"/>
                    </a:ext>
                  </a:extLst>
                </a:gridCol>
              </a:tblGrid>
              <a:tr h="38726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İLİN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NÜFUS SAYISI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0501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Kocaeli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69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9005434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Konya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863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1420183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Kütahya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  259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1143167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Malatya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972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4924308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Manisa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496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633224"/>
                  </a:ext>
                </a:extLst>
              </a:tr>
              <a:tr h="26536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Kahramanmaraş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963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9584021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Mardin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20 575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7761708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Muğla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  119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8349595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Muş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1 339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4053481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Nevşehir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162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1483603"/>
                  </a:ext>
                </a:extLst>
              </a:tr>
              <a:tr h="300031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Niğde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320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8501964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Ordu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400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5042630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Rize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73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6934424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Sakarya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136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8214742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Samsun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470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5240686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Siirt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34 605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4606728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Sinop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95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6368210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Sivas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625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2163059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Tekirdağ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64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903013"/>
                  </a:ext>
                </a:extLst>
              </a:tr>
              <a:tr h="1995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Tokat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  414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7770265"/>
                  </a:ext>
                </a:extLst>
              </a:tr>
            </a:tbl>
          </a:graphicData>
        </a:graphic>
      </p:graphicFrame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5CD530A8-916A-8109-0707-76CD79E43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53286"/>
              </p:ext>
            </p:extLst>
          </p:nvPr>
        </p:nvGraphicFramePr>
        <p:xfrm>
          <a:off x="8635799" y="1760076"/>
          <a:ext cx="2332311" cy="457037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32925">
                  <a:extLst>
                    <a:ext uri="{9D8B030D-6E8A-4147-A177-3AD203B41FA5}">
                      <a16:colId xmlns:a16="http://schemas.microsoft.com/office/drawing/2014/main" val="1461257352"/>
                    </a:ext>
                  </a:extLst>
                </a:gridCol>
                <a:gridCol w="1399386">
                  <a:extLst>
                    <a:ext uri="{9D8B030D-6E8A-4147-A177-3AD203B41FA5}">
                      <a16:colId xmlns:a16="http://schemas.microsoft.com/office/drawing/2014/main" val="722938375"/>
                    </a:ext>
                  </a:extLst>
                </a:gridCol>
              </a:tblGrid>
              <a:tr h="38659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İLİN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NÜFUS SAYISI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68505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Trabzon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242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4229952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Tunceli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97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4126782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Şanlıurfa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1 452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3652444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Uşak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162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7698095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Van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1 145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1512028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Yozgat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463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3160680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Zonguldak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132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1112428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Aksaray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  269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3557314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Bayburt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44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0508116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Karaman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156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7372852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Kırıkkale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325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6252089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Batman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506 578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446411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Şırnak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6 050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5213319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Bartın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69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6993146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Ardahan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115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6635227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Iğdır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107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5388373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Yalova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0722077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Karabük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67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108934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Kilis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168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7315681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Osmaniye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  622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9953796"/>
                  </a:ext>
                </a:extLst>
              </a:tr>
              <a:tr h="19922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Düzce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  80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2261434"/>
                  </a:ext>
                </a:extLst>
              </a:tr>
            </a:tbl>
          </a:graphicData>
        </a:graphic>
      </p:graphicFrame>
      <p:sp>
        <p:nvSpPr>
          <p:cNvPr id="18" name="Başlık 1">
            <a:extLst>
              <a:ext uri="{FF2B5EF4-FFF2-40B4-BE49-F238E27FC236}">
                <a16:creationId xmlns:a16="http://schemas.microsoft.com/office/drawing/2014/main" id="{AD3B9C43-DB55-8F14-ED1C-3629EA5E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60371807-B223-AA85-0D3B-BE1BC90CE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BA1C66D1-DF68-C5A3-FFFA-DD28411322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0" y="942948"/>
            <a:ext cx="121888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2023 Yılı İlçe ve Belde Merkez Nüfusları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79481"/>
              </p:ext>
            </p:extLst>
          </p:nvPr>
        </p:nvGraphicFramePr>
        <p:xfrm>
          <a:off x="2998068" y="1484784"/>
          <a:ext cx="6192688" cy="40996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1009359077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766614018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1187748646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1601572463"/>
                    </a:ext>
                  </a:extLst>
                </a:gridCol>
              </a:tblGrid>
              <a:tr h="5110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İLÇE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BELEDİYE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BELEDİYE NİTELİĞİ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TOPLAM 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7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84243"/>
                  </a:ext>
                </a:extLst>
              </a:tr>
              <a:tr h="27682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BATMAN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İL MERKEZİ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464.649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262968"/>
                  </a:ext>
                </a:extLst>
              </a:tr>
              <a:tr h="27682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BALPINAR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BELDE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6.431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16513"/>
                  </a:ext>
                </a:extLst>
              </a:tr>
              <a:tr h="30345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BEŞİRİ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BEŞİRİ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İLÇE MERKEZİ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12.809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82539"/>
                  </a:ext>
                </a:extLst>
              </a:tr>
              <a:tr h="27682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BEŞİRİ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İKİKÖPRÜ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BELDE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3.497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37449"/>
                  </a:ext>
                </a:extLst>
              </a:tr>
              <a:tr h="29924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GERCÜŞ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GERCÜŞ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İLÇE MERKEZİ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7.088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50567"/>
                  </a:ext>
                </a:extLst>
              </a:tr>
              <a:tr h="27682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GERCÜŞ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KAYAPINAR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BELDE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2.452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88118"/>
                  </a:ext>
                </a:extLst>
              </a:tr>
              <a:tr h="3712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HASANKEYF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HASANKEYF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İLÇE MERKEZİ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4.315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227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KOZLUK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KOZLUK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İLÇE MERKEZİ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28.685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18572"/>
                  </a:ext>
                </a:extLst>
              </a:tr>
              <a:tr h="27682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KOZLUK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BEKİRHAN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BELDE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3.620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8016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SASON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SASON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İLÇE MERKEZİ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13.920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4269"/>
                  </a:ext>
                </a:extLst>
              </a:tr>
              <a:tr h="27682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SASON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YÜCEBAĞ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BELDE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3.521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17634"/>
                  </a:ext>
                </a:extLst>
              </a:tr>
            </a:tbl>
          </a:graphicData>
        </a:graphic>
      </p:graphicFrame>
      <p:sp>
        <p:nvSpPr>
          <p:cNvPr id="8" name="Başlık 1">
            <a:extLst>
              <a:ext uri="{FF2B5EF4-FFF2-40B4-BE49-F238E27FC236}">
                <a16:creationId xmlns:a16="http://schemas.microsoft.com/office/drawing/2014/main" id="{85D6225E-5DC7-01C1-0307-A66E7419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560EA05-A00C-A8F1-7346-55840C424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04AC65D-50F5-8C32-00A4-F237CFF12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261764" y="841917"/>
            <a:ext cx="37971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Merkez Mahalleleri</a:t>
            </a:r>
          </a:p>
          <a:p>
            <a:pPr algn="ctr">
              <a:lnSpc>
                <a:spcPct val="90000"/>
              </a:lnSpc>
            </a:pPr>
            <a:r>
              <a:rPr lang="tr-TR" sz="1600" b="1" dirty="0"/>
              <a:t>Nüfus Sayıları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71986"/>
              </p:ext>
            </p:extLst>
          </p:nvPr>
        </p:nvGraphicFramePr>
        <p:xfrm>
          <a:off x="261764" y="1424232"/>
          <a:ext cx="1845253" cy="515882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83507">
                  <a:extLst>
                    <a:ext uri="{9D8B030D-6E8A-4147-A177-3AD203B41FA5}">
                      <a16:colId xmlns:a16="http://schemas.microsoft.com/office/drawing/2014/main" val="3478603361"/>
                    </a:ext>
                  </a:extLst>
                </a:gridCol>
                <a:gridCol w="661746">
                  <a:extLst>
                    <a:ext uri="{9D8B030D-6E8A-4147-A177-3AD203B41FA5}">
                      <a16:colId xmlns:a16="http://schemas.microsoft.com/office/drawing/2014/main" val="190459657"/>
                    </a:ext>
                  </a:extLst>
                </a:gridCol>
              </a:tblGrid>
              <a:tr h="4051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</a:t>
                      </a:r>
                    </a:p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283072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19 MAYIS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6.247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286456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AKYÜREK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2.022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26276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AYDINLIKEVLER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7.729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54387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BAĞLAR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7.662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66921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BAHÇELİEVLER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17.334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40353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BAYINDIR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16.186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0149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BELDE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27.367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64688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BEŞEVLER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7.564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34615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CUDİ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20.660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02555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CUMHURİYET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4.772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13952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ÇAMLICA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12.100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333371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ÇAMLITEPE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24.869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711657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ÇARŞI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1.643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98359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ÇAY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4.851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29160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FATİH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18.980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186218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GAP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12.829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27385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GİRBEREŞİK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1.487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74535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GÜLTEPE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31.758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98459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GÜNEYKENT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5.791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50804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HİLAL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13.684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35386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HUZUR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7.862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795624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HÜRRİYET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5.117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9030"/>
                  </a:ext>
                </a:extLst>
              </a:tr>
              <a:tr h="206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İLUH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3.625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28" marR="7528" marT="7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41865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52979"/>
              </p:ext>
            </p:extLst>
          </p:nvPr>
        </p:nvGraphicFramePr>
        <p:xfrm>
          <a:off x="2298806" y="1424232"/>
          <a:ext cx="1751975" cy="51436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82103">
                  <a:extLst>
                    <a:ext uri="{9D8B030D-6E8A-4147-A177-3AD203B41FA5}">
                      <a16:colId xmlns:a16="http://schemas.microsoft.com/office/drawing/2014/main" val="1844679939"/>
                    </a:ext>
                  </a:extLst>
                </a:gridCol>
                <a:gridCol w="669872">
                  <a:extLst>
                    <a:ext uri="{9D8B030D-6E8A-4147-A177-3AD203B41FA5}">
                      <a16:colId xmlns:a16="http://schemas.microsoft.com/office/drawing/2014/main" val="612517549"/>
                    </a:ext>
                  </a:extLst>
                </a:gridCol>
              </a:tblGrid>
              <a:tr h="4052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</a:t>
                      </a:r>
                    </a:p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80548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İRMİ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2.056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459743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KARDELEN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8.698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59000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KARŞIYAKA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8.174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06212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KISMET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3.677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30358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KORİK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13.856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58547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KÜLTÜR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27.415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31328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MEYDAN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2.177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99532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PAZARYERİ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13.188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346038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PETROL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15.927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74939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PETROLKENT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18.199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14510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PINARBAŞI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7.422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92980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RAMAN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3.321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049048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SAĞLIK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9.649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578264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SEYİTLER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15.488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02737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SİTE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1.543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94342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ŞAFAK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10.670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47852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ŞİRİNEVLER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3.760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54402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TİLMERC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16.444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33605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YENİ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3.768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79599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YENİŞEHİR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9.579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66556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YEŞİLTEPE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4.030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93794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ZİYAGÖKALP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3.469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7352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31914"/>
              </p:ext>
            </p:extLst>
          </p:nvPr>
        </p:nvGraphicFramePr>
        <p:xfrm>
          <a:off x="4258836" y="1484784"/>
          <a:ext cx="2771680" cy="120777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87739">
                  <a:extLst>
                    <a:ext uri="{9D8B030D-6E8A-4147-A177-3AD203B41FA5}">
                      <a16:colId xmlns:a16="http://schemas.microsoft.com/office/drawing/2014/main" val="509822858"/>
                    </a:ext>
                  </a:extLst>
                </a:gridCol>
                <a:gridCol w="1208168">
                  <a:extLst>
                    <a:ext uri="{9D8B030D-6E8A-4147-A177-3AD203B41FA5}">
                      <a16:colId xmlns:a16="http://schemas.microsoft.com/office/drawing/2014/main" val="405828296"/>
                    </a:ext>
                  </a:extLst>
                </a:gridCol>
                <a:gridCol w="675773">
                  <a:extLst>
                    <a:ext uri="{9D8B030D-6E8A-4147-A177-3AD203B41FA5}">
                      <a16:colId xmlns:a16="http://schemas.microsoft.com/office/drawing/2014/main" val="943050876"/>
                    </a:ext>
                  </a:extLst>
                </a:gridCol>
              </a:tblGrid>
              <a:tr h="3917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BELDE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36648"/>
                  </a:ext>
                </a:extLst>
              </a:tr>
              <a:tr h="20401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BALPINAR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SEGİRKAN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1.748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45048"/>
                  </a:ext>
                </a:extLst>
              </a:tr>
              <a:tr h="20401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BALPINAR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SEYRANTEPE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1.669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79509"/>
                  </a:ext>
                </a:extLst>
              </a:tr>
              <a:tr h="20401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BALPINAR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YENİKÖY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899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96366"/>
                  </a:ext>
                </a:extLst>
              </a:tr>
              <a:tr h="20401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BALPINAR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YENİMAHALLE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2.115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33151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4257744" y="711295"/>
            <a:ext cx="28094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Merkez Belde Mahalleleri Nüfus Sayıları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38320"/>
              </p:ext>
            </p:extLst>
          </p:nvPr>
        </p:nvGraphicFramePr>
        <p:xfrm>
          <a:off x="7174532" y="1484784"/>
          <a:ext cx="2356827" cy="378907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89803">
                  <a:extLst>
                    <a:ext uri="{9D8B030D-6E8A-4147-A177-3AD203B41FA5}">
                      <a16:colId xmlns:a16="http://schemas.microsoft.com/office/drawing/2014/main" val="374431574"/>
                    </a:ext>
                  </a:extLst>
                </a:gridCol>
                <a:gridCol w="1079146">
                  <a:extLst>
                    <a:ext uri="{9D8B030D-6E8A-4147-A177-3AD203B41FA5}">
                      <a16:colId xmlns:a16="http://schemas.microsoft.com/office/drawing/2014/main" val="888947318"/>
                    </a:ext>
                  </a:extLst>
                </a:gridCol>
                <a:gridCol w="587878">
                  <a:extLst>
                    <a:ext uri="{9D8B030D-6E8A-4147-A177-3AD203B41FA5}">
                      <a16:colId xmlns:a16="http://schemas.microsoft.com/office/drawing/2014/main" val="3999932789"/>
                    </a:ext>
                  </a:extLst>
                </a:gridCol>
              </a:tblGrid>
              <a:tr h="42957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İLÇE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079942"/>
                  </a:ext>
                </a:extLst>
              </a:tr>
              <a:tr h="2048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AKÇA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673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280579"/>
                  </a:ext>
                </a:extLst>
              </a:tr>
              <a:tr h="2048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AKOBA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764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09466"/>
                  </a:ext>
                </a:extLst>
              </a:tr>
              <a:tr h="19726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BAYRAKLI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679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15653"/>
                  </a:ext>
                </a:extLst>
              </a:tr>
              <a:tr h="2048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BIÇAKÇI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771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623566"/>
                  </a:ext>
                </a:extLst>
              </a:tr>
              <a:tr h="189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BİNATLI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2.415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070537"/>
                  </a:ext>
                </a:extLst>
              </a:tr>
              <a:tr h="189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ÇARIKLI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858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879560"/>
                  </a:ext>
                </a:extLst>
              </a:tr>
              <a:tr h="189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ÇAYÜSTÜ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211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393103"/>
                  </a:ext>
                </a:extLst>
              </a:tr>
              <a:tr h="2048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ÇEVRİMOVA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1.059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017806"/>
                  </a:ext>
                </a:extLst>
              </a:tr>
              <a:tr h="2048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DEMİRBİLEK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69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316920"/>
                  </a:ext>
                </a:extLst>
              </a:tr>
              <a:tr h="2048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DEMİRLİPINAR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810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90771"/>
                  </a:ext>
                </a:extLst>
              </a:tr>
              <a:tr h="2048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DİKTEPE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756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871364"/>
                  </a:ext>
                </a:extLst>
              </a:tr>
              <a:tr h="189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DOLUCA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361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727275"/>
                  </a:ext>
                </a:extLst>
              </a:tr>
              <a:tr h="189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GÜNEŞLİ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380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808626"/>
                  </a:ext>
                </a:extLst>
              </a:tr>
              <a:tr h="189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GÜVERCİN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240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042716"/>
                  </a:ext>
                </a:extLst>
              </a:tr>
              <a:tr h="20426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KARAYÜN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1.077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450483"/>
                  </a:ext>
                </a:extLst>
              </a:tr>
              <a:tr h="189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KAYABAĞI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343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690431"/>
                  </a:ext>
                </a:extLst>
              </a:tr>
              <a:tr h="189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KESMEKÖPRÜ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108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73355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20163"/>
              </p:ext>
            </p:extLst>
          </p:nvPr>
        </p:nvGraphicFramePr>
        <p:xfrm>
          <a:off x="9622804" y="1484784"/>
          <a:ext cx="2160240" cy="37560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4829268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2501326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62592455"/>
                    </a:ext>
                  </a:extLst>
                </a:gridCol>
              </a:tblGrid>
              <a:tr h="4445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İLÇE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30190"/>
                  </a:ext>
                </a:extLst>
              </a:tr>
              <a:tr h="21197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KOCALAR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1.134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617109"/>
                  </a:ext>
                </a:extLst>
              </a:tr>
              <a:tr h="21197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KÖSETARLA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1.118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874542"/>
                  </a:ext>
                </a:extLst>
              </a:tr>
              <a:tr h="20412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KUYUBAŞI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1.508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502929"/>
                  </a:ext>
                </a:extLst>
              </a:tr>
              <a:tr h="21197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MERKEZ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OYMATAŞ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1.308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133166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RECEPLER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753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228507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SUÇEKEN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411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256062"/>
                  </a:ext>
                </a:extLst>
              </a:tr>
              <a:tr h="24656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YAĞMURLU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248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828290"/>
                  </a:ext>
                </a:extLst>
              </a:tr>
              <a:tr h="21197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YAKITLI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66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010906"/>
                  </a:ext>
                </a:extLst>
              </a:tr>
              <a:tr h="21197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YAYLICA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1.121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493742"/>
                  </a:ext>
                </a:extLst>
              </a:tr>
              <a:tr h="21197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YEDİYOL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47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616093"/>
                  </a:ext>
                </a:extLst>
              </a:tr>
              <a:tr h="21197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YEŞİLÖZ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201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674251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YOLAĞZI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206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922123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YOLVEREN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62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954932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ÇEŞMEBAŞI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91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868408"/>
                  </a:ext>
                </a:extLst>
              </a:tr>
              <a:tr h="19929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KILIÇ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590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267533"/>
                  </a:ext>
                </a:extLst>
              </a:tr>
              <a:tr h="19627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MERKEZ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URGANLI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293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541094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7281917" y="958859"/>
            <a:ext cx="480509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Merkez Köy Nüfus Sayıları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4150196" y="864051"/>
            <a:ext cx="0" cy="5770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Bağlayıcı 13"/>
          <p:cNvCxnSpPr>
            <a:cxnSpLocks/>
          </p:cNvCxnSpPr>
          <p:nvPr/>
        </p:nvCxnSpPr>
        <p:spPr>
          <a:xfrm>
            <a:off x="7102524" y="980728"/>
            <a:ext cx="0" cy="56886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Başlık 1">
            <a:extLst>
              <a:ext uri="{FF2B5EF4-FFF2-40B4-BE49-F238E27FC236}">
                <a16:creationId xmlns:a16="http://schemas.microsoft.com/office/drawing/2014/main" id="{0C536626-2877-2EFD-BF36-80417FCC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39897998-DF2E-78F4-9171-4E908083F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914E4EFB-09DC-C39D-0D13-716628A9E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45740" y="841917"/>
            <a:ext cx="37971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Beşiri Mahalleleri</a:t>
            </a:r>
          </a:p>
          <a:p>
            <a:pPr algn="ctr">
              <a:lnSpc>
                <a:spcPct val="90000"/>
              </a:lnSpc>
            </a:pPr>
            <a:r>
              <a:rPr lang="tr-TR" sz="1600" b="1" dirty="0"/>
              <a:t>Nüfus Sayıları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374332" y="1412776"/>
            <a:ext cx="480509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Beşiri Köyleri Nüfus Sayıları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212329" y="3789040"/>
            <a:ext cx="343381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4006180" y="903984"/>
            <a:ext cx="0" cy="5770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37333"/>
              </p:ext>
            </p:extLst>
          </p:nvPr>
        </p:nvGraphicFramePr>
        <p:xfrm>
          <a:off x="195943" y="1468425"/>
          <a:ext cx="3433811" cy="188856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23653">
                  <a:extLst>
                    <a:ext uri="{9D8B030D-6E8A-4147-A177-3AD203B41FA5}">
                      <a16:colId xmlns:a16="http://schemas.microsoft.com/office/drawing/2014/main" val="153708347"/>
                    </a:ext>
                  </a:extLst>
                </a:gridCol>
                <a:gridCol w="1510158">
                  <a:extLst>
                    <a:ext uri="{9D8B030D-6E8A-4147-A177-3AD203B41FA5}">
                      <a16:colId xmlns:a16="http://schemas.microsoft.com/office/drawing/2014/main" val="3084310693"/>
                    </a:ext>
                  </a:extLst>
                </a:gridCol>
              </a:tblGrid>
              <a:tr h="4847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MAHALLE ADI</a:t>
                      </a: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05477"/>
                  </a:ext>
                </a:extLst>
              </a:tr>
              <a:tr h="2368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BAĞDU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4936797"/>
                  </a:ext>
                </a:extLst>
              </a:tr>
              <a:tr h="2281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BEHREM YOĞUN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3635508"/>
                  </a:ext>
                </a:extLst>
              </a:tr>
              <a:tr h="2368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CUMHURİYET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04959610"/>
                  </a:ext>
                </a:extLst>
              </a:tr>
              <a:tr h="2368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KOBİN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3107312"/>
                  </a:ext>
                </a:extLst>
              </a:tr>
              <a:tr h="2281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MEHMET YATKIN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4222151"/>
                  </a:ext>
                </a:extLst>
              </a:tr>
              <a:tr h="23689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MİLLİ EGEMENLİK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tr-T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4510868"/>
                  </a:ext>
                </a:extLst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01051"/>
              </p:ext>
            </p:extLst>
          </p:nvPr>
        </p:nvGraphicFramePr>
        <p:xfrm>
          <a:off x="195942" y="4779620"/>
          <a:ext cx="3433811" cy="13136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05464">
                  <a:extLst>
                    <a:ext uri="{9D8B030D-6E8A-4147-A177-3AD203B41FA5}">
                      <a16:colId xmlns:a16="http://schemas.microsoft.com/office/drawing/2014/main" val="1306247981"/>
                    </a:ext>
                  </a:extLst>
                </a:gridCol>
                <a:gridCol w="1348228">
                  <a:extLst>
                    <a:ext uri="{9D8B030D-6E8A-4147-A177-3AD203B41FA5}">
                      <a16:colId xmlns:a16="http://schemas.microsoft.com/office/drawing/2014/main" val="82534783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754691316"/>
                    </a:ext>
                  </a:extLst>
                </a:gridCol>
              </a:tblGrid>
              <a:tr h="49899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BELEDİYE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58579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İKİKÖPRÜ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KARADUMAN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>
                          <a:effectLst/>
                        </a:rPr>
                        <a:t>518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2440254"/>
                  </a:ext>
                </a:extLst>
              </a:tr>
              <a:tr h="2647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İKİKÖPRÜ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KIYANÇ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1.114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6553229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İKİKÖPRÜ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TURGUT ÖZAL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1.865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0578448"/>
                  </a:ext>
                </a:extLst>
              </a:tr>
            </a:tbl>
          </a:graphicData>
        </a:graphic>
      </p:graphicFrame>
      <p:sp>
        <p:nvSpPr>
          <p:cNvPr id="16" name="Metin kutusu 15"/>
          <p:cNvSpPr txBox="1"/>
          <p:nvPr/>
        </p:nvSpPr>
        <p:spPr>
          <a:xfrm>
            <a:off x="195941" y="4152886"/>
            <a:ext cx="34338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Beşiri Belde Mahalleleri Nüfus Sayıları</a:t>
            </a:r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61517"/>
              </p:ext>
            </p:extLst>
          </p:nvPr>
        </p:nvGraphicFramePr>
        <p:xfrm>
          <a:off x="4408725" y="1933547"/>
          <a:ext cx="1931213" cy="39484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6505">
                  <a:extLst>
                    <a:ext uri="{9D8B030D-6E8A-4147-A177-3AD203B41FA5}">
                      <a16:colId xmlns:a16="http://schemas.microsoft.com/office/drawing/2014/main" val="3496712382"/>
                    </a:ext>
                  </a:extLst>
                </a:gridCol>
                <a:gridCol w="804708">
                  <a:extLst>
                    <a:ext uri="{9D8B030D-6E8A-4147-A177-3AD203B41FA5}">
                      <a16:colId xmlns:a16="http://schemas.microsoft.com/office/drawing/2014/main" val="16012226"/>
                    </a:ext>
                  </a:extLst>
                </a:gridCol>
              </a:tblGrid>
              <a:tr h="3972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071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ALACA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394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2477384"/>
                  </a:ext>
                </a:extLst>
              </a:tr>
              <a:tr h="19905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ASMADERE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510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4682773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ATBAĞI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146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75112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AYRANCI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355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4934955"/>
                  </a:ext>
                </a:extLst>
              </a:tr>
              <a:tr h="19905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BAHÇELİ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494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771136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BAŞARI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8925601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BEŞPINAR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1.774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2287157"/>
                  </a:ext>
                </a:extLst>
              </a:tr>
              <a:tr h="17950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BEYÇAYIRI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679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1397528"/>
                  </a:ext>
                </a:extLst>
              </a:tr>
              <a:tr h="19454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BİLEK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308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314944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ÇAKILLI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203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7090611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ÇAVUŞBAYIRI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8224278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ÇIĞIRLI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116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2307773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DAĞYOLU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213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9401085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DANALI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463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3096160"/>
                  </a:ext>
                </a:extLst>
              </a:tr>
              <a:tr h="18374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DAYILAR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289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9750832"/>
                  </a:ext>
                </a:extLst>
              </a:tr>
              <a:tr h="19139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DEĞİRMENÜSTÜ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353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8045743"/>
                  </a:ext>
                </a:extLst>
              </a:tr>
              <a:tr h="36748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DEVEBOYNU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125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0437330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11054"/>
              </p:ext>
            </p:extLst>
          </p:nvPr>
        </p:nvGraphicFramePr>
        <p:xfrm>
          <a:off x="6958506" y="1933546"/>
          <a:ext cx="1931338" cy="401865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82112">
                  <a:extLst>
                    <a:ext uri="{9D8B030D-6E8A-4147-A177-3AD203B41FA5}">
                      <a16:colId xmlns:a16="http://schemas.microsoft.com/office/drawing/2014/main" val="2949875334"/>
                    </a:ext>
                  </a:extLst>
                </a:gridCol>
                <a:gridCol w="749226">
                  <a:extLst>
                    <a:ext uri="{9D8B030D-6E8A-4147-A177-3AD203B41FA5}">
                      <a16:colId xmlns:a16="http://schemas.microsoft.com/office/drawing/2014/main" val="3677824477"/>
                    </a:ext>
                  </a:extLst>
                </a:gridCol>
              </a:tblGrid>
              <a:tr h="420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225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DOĞANKAVAK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1.514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67247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DOĞANPAZARI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68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82988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DURUCAK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766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2362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ESENCE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383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91110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ESKİHAMUR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767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7909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GÜVERCİNLİK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34037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ILICA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216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6742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IŞIKVEREN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107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0070613"/>
                  </a:ext>
                </a:extLst>
              </a:tr>
              <a:tr h="22299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İKİYAKA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995835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İNPINAR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191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310675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KARATEPE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56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616798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KAŞÜSTÜ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40172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KAYATEPE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260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6025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KUMÇAY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159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3243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KUMGEÇİT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6041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KURUKAVAK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108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6816296"/>
                  </a:ext>
                </a:extLst>
              </a:tr>
              <a:tr h="1897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KUŞÇUKURU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128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4282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KÜTÜKLÜ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160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4003006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42184"/>
              </p:ext>
            </p:extLst>
          </p:nvPr>
        </p:nvGraphicFramePr>
        <p:xfrm>
          <a:off x="9508287" y="1957011"/>
          <a:ext cx="1785117" cy="39485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34367">
                  <a:extLst>
                    <a:ext uri="{9D8B030D-6E8A-4147-A177-3AD203B41FA5}">
                      <a16:colId xmlns:a16="http://schemas.microsoft.com/office/drawing/2014/main" val="2342965387"/>
                    </a:ext>
                  </a:extLst>
                </a:gridCol>
                <a:gridCol w="750750">
                  <a:extLst>
                    <a:ext uri="{9D8B030D-6E8A-4147-A177-3AD203B41FA5}">
                      <a16:colId xmlns:a16="http://schemas.microsoft.com/office/drawing/2014/main" val="3754077480"/>
                    </a:ext>
                  </a:extLst>
                </a:gridCol>
              </a:tblGrid>
              <a:tr h="3953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2115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OĞUZ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378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43906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OTLUCA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305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63081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ÖRMEGÖZE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284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340248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SAMANLI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160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632806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TEKAĞAÇ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370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176525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TEPECİK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126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6425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UĞURCA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76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63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ÜÇKUYULAR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395688"/>
                  </a:ext>
                </a:extLst>
              </a:tr>
              <a:tr h="20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YAKACIK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62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497913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YALINCA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47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22927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YALINKAVAK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237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320097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YARIMTAŞ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205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53461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YAZIHAN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81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2074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YENİPINAR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1.177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25950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YENİYOL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137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679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YEŞİLOBA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135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6823013"/>
                  </a:ext>
                </a:extLst>
              </a:tr>
              <a:tr h="17559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YOLKONAK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66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4887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YONTUKYAZI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690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4258923"/>
                  </a:ext>
                </a:extLst>
              </a:tr>
            </a:tbl>
          </a:graphicData>
        </a:graphic>
      </p:graphicFrame>
      <p:sp>
        <p:nvSpPr>
          <p:cNvPr id="7" name="Başlık 1">
            <a:extLst>
              <a:ext uri="{FF2B5EF4-FFF2-40B4-BE49-F238E27FC236}">
                <a16:creationId xmlns:a16="http://schemas.microsoft.com/office/drawing/2014/main" id="{C246CED2-A51C-666C-1934-B105E2E2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43720BC-14D6-1F9A-DC4A-CFA7645CB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DB8A632-D77E-0BA8-867E-3D8E9F24A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6094" y="2230748"/>
            <a:ext cx="37971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Hasankeyf Mahalleleri Nüfus Sayıları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438228" y="1556792"/>
            <a:ext cx="659714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Hasankeyf Köyleri Nüfus Sayıları</a:t>
            </a:r>
          </a:p>
        </p:txBody>
      </p:sp>
      <p:cxnSp>
        <p:nvCxnSpPr>
          <p:cNvPr id="14" name="Düz Bağlayıcı 13"/>
          <p:cNvCxnSpPr/>
          <p:nvPr/>
        </p:nvCxnSpPr>
        <p:spPr>
          <a:xfrm>
            <a:off x="3854520" y="750714"/>
            <a:ext cx="0" cy="5770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36318"/>
              </p:ext>
            </p:extLst>
          </p:nvPr>
        </p:nvGraphicFramePr>
        <p:xfrm>
          <a:off x="535291" y="3083320"/>
          <a:ext cx="2738756" cy="142579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25837">
                  <a:extLst>
                    <a:ext uri="{9D8B030D-6E8A-4147-A177-3AD203B41FA5}">
                      <a16:colId xmlns:a16="http://schemas.microsoft.com/office/drawing/2014/main" val="2799559666"/>
                    </a:ext>
                  </a:extLst>
                </a:gridCol>
                <a:gridCol w="912919">
                  <a:extLst>
                    <a:ext uri="{9D8B030D-6E8A-4147-A177-3AD203B41FA5}">
                      <a16:colId xmlns:a16="http://schemas.microsoft.com/office/drawing/2014/main" val="2257670580"/>
                    </a:ext>
                  </a:extLst>
                </a:gridCol>
              </a:tblGrid>
              <a:tr h="4719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19920"/>
                  </a:ext>
                </a:extLst>
              </a:tr>
              <a:tr h="24582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DİCLE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>
                          <a:effectLst/>
                        </a:rPr>
                        <a:t>994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9643287"/>
                  </a:ext>
                </a:extLst>
              </a:tr>
              <a:tr h="2359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EYYUBİ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>
                          <a:effectLst/>
                        </a:rPr>
                        <a:t>930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2814959"/>
                  </a:ext>
                </a:extLst>
              </a:tr>
              <a:tr h="2359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KÜLTÜR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899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9428030"/>
                  </a:ext>
                </a:extLst>
              </a:tr>
              <a:tr h="2359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RAMAN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1.474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1709341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89483"/>
              </p:ext>
            </p:extLst>
          </p:nvPr>
        </p:nvGraphicFramePr>
        <p:xfrm>
          <a:off x="4438228" y="2189784"/>
          <a:ext cx="2780720" cy="411071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90360">
                  <a:extLst>
                    <a:ext uri="{9D8B030D-6E8A-4147-A177-3AD203B41FA5}">
                      <a16:colId xmlns:a16="http://schemas.microsoft.com/office/drawing/2014/main" val="3526549922"/>
                    </a:ext>
                  </a:extLst>
                </a:gridCol>
                <a:gridCol w="1390360">
                  <a:extLst>
                    <a:ext uri="{9D8B030D-6E8A-4147-A177-3AD203B41FA5}">
                      <a16:colId xmlns:a16="http://schemas.microsoft.com/office/drawing/2014/main" val="2816454182"/>
                    </a:ext>
                  </a:extLst>
                </a:gridCol>
              </a:tblGrid>
              <a:tr h="4322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8635"/>
                  </a:ext>
                </a:extLst>
              </a:tr>
              <a:tr h="42342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AKALIN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215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44545020"/>
                  </a:ext>
                </a:extLst>
              </a:tr>
              <a:tr h="22053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AKSU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124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4052144237"/>
                  </a:ext>
                </a:extLst>
              </a:tr>
              <a:tr h="22053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BAYIRLI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4266428382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BÜYÜKDERE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180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2588138744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ÇARDAKLI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87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529212183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GÜNEŞLİ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106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459526777"/>
                  </a:ext>
                </a:extLst>
              </a:tr>
              <a:tr h="423421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IRMAK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289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76024729"/>
                  </a:ext>
                </a:extLst>
              </a:tr>
              <a:tr h="22053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İNCİRLİ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443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2331076538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KARAKÖY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228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2859796555"/>
                  </a:ext>
                </a:extLst>
              </a:tr>
              <a:tr h="22053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KAYIKLI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78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3375384968"/>
                  </a:ext>
                </a:extLst>
              </a:tr>
              <a:tr h="22053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KELEKÇİ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22514087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51519"/>
              </p:ext>
            </p:extLst>
          </p:nvPr>
        </p:nvGraphicFramePr>
        <p:xfrm>
          <a:off x="8254652" y="2189784"/>
          <a:ext cx="2780720" cy="41195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90360">
                  <a:extLst>
                    <a:ext uri="{9D8B030D-6E8A-4147-A177-3AD203B41FA5}">
                      <a16:colId xmlns:a16="http://schemas.microsoft.com/office/drawing/2014/main" val="2586330073"/>
                    </a:ext>
                  </a:extLst>
                </a:gridCol>
                <a:gridCol w="1390360">
                  <a:extLst>
                    <a:ext uri="{9D8B030D-6E8A-4147-A177-3AD203B41FA5}">
                      <a16:colId xmlns:a16="http://schemas.microsoft.com/office/drawing/2014/main" val="1539954263"/>
                    </a:ext>
                  </a:extLst>
                </a:gridCol>
              </a:tblGrid>
              <a:tr h="4322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403089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KUMLUCA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148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3013207484"/>
                  </a:ext>
                </a:extLst>
              </a:tr>
              <a:tr h="22053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ÖĞÜTLÜ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94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216945741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PALAMUT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104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2851293169"/>
                  </a:ext>
                </a:extLst>
              </a:tr>
              <a:tr h="22053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SAKLI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374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788376748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SOĞUCAK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54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2794879119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TEPEBAŞI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174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982259014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UZUNDERE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135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277490143"/>
                  </a:ext>
                </a:extLst>
              </a:tr>
              <a:tr h="22053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ÜÇYOL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397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350871980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YAKAKÖY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207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241308359"/>
                  </a:ext>
                </a:extLst>
              </a:tr>
              <a:tr h="43224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YOLÜSTÜ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160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75794306"/>
                  </a:ext>
                </a:extLst>
              </a:tr>
            </a:tbl>
          </a:graphicData>
        </a:graphic>
      </p:graphicFrame>
      <p:sp>
        <p:nvSpPr>
          <p:cNvPr id="7" name="Başlık 1">
            <a:extLst>
              <a:ext uri="{FF2B5EF4-FFF2-40B4-BE49-F238E27FC236}">
                <a16:creationId xmlns:a16="http://schemas.microsoft.com/office/drawing/2014/main" id="{A14F3167-6F8B-62AB-2062-FB3AA45B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961C49E-704B-0267-F39F-023E32726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D3C9BA7-64B3-C86B-2E45-D83A10269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45740" y="841917"/>
            <a:ext cx="37971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Kozluk Mahalleleri</a:t>
            </a:r>
          </a:p>
          <a:p>
            <a:pPr algn="ctr">
              <a:lnSpc>
                <a:spcPct val="90000"/>
              </a:lnSpc>
            </a:pPr>
            <a:r>
              <a:rPr lang="tr-TR" sz="1600" b="1" dirty="0"/>
              <a:t>Nüfus Sayıları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374332" y="1412776"/>
            <a:ext cx="480509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Kozluk Köyleri Nüfus Sayıları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238353" y="4581128"/>
            <a:ext cx="379733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4150196" y="1011432"/>
            <a:ext cx="0" cy="5770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356346" y="4667890"/>
            <a:ext cx="34338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Kozluk Belde Mahalleleri Nüfus Sayıları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99094"/>
              </p:ext>
            </p:extLst>
          </p:nvPr>
        </p:nvGraphicFramePr>
        <p:xfrm>
          <a:off x="208413" y="1449455"/>
          <a:ext cx="1816100" cy="29337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834653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58150863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36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75. YIL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2.842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5816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AĞAÇLIK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326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6486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AŞAĞIGÜNEŞLİ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612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6160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BAHÇELİ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115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4513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BEŞEVLER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123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2794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ÇAYBAŞI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372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09629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DEĞİRMENDERE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322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55085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HAMAM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534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7274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İSLAMBEY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1.321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45548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KALE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527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23783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KARPUZLU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155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1978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KARŞIYAKA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1.445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6976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KAVAKLI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142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33206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KEMALPAŞA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117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0222085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31107"/>
              </p:ext>
            </p:extLst>
          </p:nvPr>
        </p:nvGraphicFramePr>
        <p:xfrm>
          <a:off x="2094596" y="1445014"/>
          <a:ext cx="1941088" cy="29337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78842">
                  <a:extLst>
                    <a:ext uri="{9D8B030D-6E8A-4147-A177-3AD203B41FA5}">
                      <a16:colId xmlns:a16="http://schemas.microsoft.com/office/drawing/2014/main" val="3804209036"/>
                    </a:ext>
                  </a:extLst>
                </a:gridCol>
                <a:gridCol w="562246">
                  <a:extLst>
                    <a:ext uri="{9D8B030D-6E8A-4147-A177-3AD203B41FA5}">
                      <a16:colId xmlns:a16="http://schemas.microsoft.com/office/drawing/2014/main" val="410582097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49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KOMANDO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2.490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01715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KÖPRÜBAŞI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743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53325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PINARBAŞI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467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3808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SAĞLIK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4.354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69796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1" u="none" strike="noStrike" dirty="0">
                          <a:effectLst/>
                        </a:rPr>
                        <a:t>SELAHADDİNİ EYYÜBİ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1.292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5859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ŞEMDİNAĞA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677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1069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TEPECİK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2.985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1583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TEPEÜSTÜ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108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6529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YAMAÇLI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2.623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2939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YENİ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938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15415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YEŞİLTEPE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358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77699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YOLALTI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124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13333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YOLÜSTÜ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130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3402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YUKARI GÜNEŞLİ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2.443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4587916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62738"/>
              </p:ext>
            </p:extLst>
          </p:nvPr>
        </p:nvGraphicFramePr>
        <p:xfrm>
          <a:off x="351206" y="5203419"/>
          <a:ext cx="3684477" cy="13939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48186">
                  <a:extLst>
                    <a:ext uri="{9D8B030D-6E8A-4147-A177-3AD203B41FA5}">
                      <a16:colId xmlns:a16="http://schemas.microsoft.com/office/drawing/2014/main" val="2327623775"/>
                    </a:ext>
                  </a:extLst>
                </a:gridCol>
                <a:gridCol w="1816533">
                  <a:extLst>
                    <a:ext uri="{9D8B030D-6E8A-4147-A177-3AD203B41FA5}">
                      <a16:colId xmlns:a16="http://schemas.microsoft.com/office/drawing/2014/main" val="1818547587"/>
                    </a:ext>
                  </a:extLst>
                </a:gridCol>
                <a:gridCol w="719758">
                  <a:extLst>
                    <a:ext uri="{9D8B030D-6E8A-4147-A177-3AD203B41FA5}">
                      <a16:colId xmlns:a16="http://schemas.microsoft.com/office/drawing/2014/main" val="2988028192"/>
                    </a:ext>
                  </a:extLst>
                </a:gridCol>
              </a:tblGrid>
              <a:tr h="3959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BELEDİYE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05289"/>
                  </a:ext>
                </a:extLst>
              </a:tr>
              <a:tr h="2062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BEKİRHAN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ADNAN MENDERES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412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6095251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BEKİRHAN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GÜLPINAR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1.014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3148068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BEKİRHAN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ORTAÇAY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568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7833706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BEKİRHAN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TURGUT ÖZAL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1.026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1092491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BEKİRHAN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YAPRAKLI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600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5123389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384959"/>
              </p:ext>
            </p:extLst>
          </p:nvPr>
        </p:nvGraphicFramePr>
        <p:xfrm>
          <a:off x="4282628" y="1988840"/>
          <a:ext cx="1878738" cy="3642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9518">
                  <a:extLst>
                    <a:ext uri="{9D8B030D-6E8A-4147-A177-3AD203B41FA5}">
                      <a16:colId xmlns:a16="http://schemas.microsoft.com/office/drawing/2014/main" val="3396416158"/>
                    </a:ext>
                  </a:extLst>
                </a:gridCol>
                <a:gridCol w="899220">
                  <a:extLst>
                    <a:ext uri="{9D8B030D-6E8A-4147-A177-3AD203B41FA5}">
                      <a16:colId xmlns:a16="http://schemas.microsoft.com/office/drawing/2014/main" val="184000575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574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AKÇAKIŞLA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276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76111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AKÇALI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173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3625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ALIÇLI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857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70361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ARIKAYA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354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67458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ARMUTLU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605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01236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AŞAĞIKIRATLI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306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67360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BEKİRHAN YENİDOĞAN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6110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BEŞKONAK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283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1433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BEYBAĞI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196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1892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BÖLÜKKONAK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209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2542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ÇAMLICA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186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2860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ÇAYGEÇİT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88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03404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ÇAYHAN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129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0275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ÇAYÖNÜ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1.141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1459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ÇEVRECİK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359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5879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DANAGÖZÜ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628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99211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DERE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431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9584850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51503"/>
              </p:ext>
            </p:extLst>
          </p:nvPr>
        </p:nvGraphicFramePr>
        <p:xfrm>
          <a:off x="6238428" y="1988840"/>
          <a:ext cx="1917170" cy="36423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66435">
                  <a:extLst>
                    <a:ext uri="{9D8B030D-6E8A-4147-A177-3AD203B41FA5}">
                      <a16:colId xmlns:a16="http://schemas.microsoft.com/office/drawing/2014/main" val="1198433865"/>
                    </a:ext>
                  </a:extLst>
                </a:gridCol>
                <a:gridCol w="950735">
                  <a:extLst>
                    <a:ext uri="{9D8B030D-6E8A-4147-A177-3AD203B41FA5}">
                      <a16:colId xmlns:a16="http://schemas.microsoft.com/office/drawing/2014/main" val="1775751073"/>
                    </a:ext>
                  </a:extLst>
                </a:gridCol>
              </a:tblGrid>
              <a:tr h="3825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2027"/>
                  </a:ext>
                </a:extLst>
              </a:tr>
              <a:tr h="19925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DERİNCE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236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6483290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DÖVECİK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121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7136137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DUYGULU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196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0808248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ESKİCE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444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2525968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GEÇİTALTI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743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6634009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GEYİKLİ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209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1241987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GÜLLÜCE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178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3146141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GÜMÜŞÖRGÜ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277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0677756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GÜNDÜZLÜ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205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1708484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GÜNYAYLA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1180710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GÜRPINAR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513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1555478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İNİŞLİ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491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3790469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KALETEPE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865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6484420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KAMIŞLI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365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0428532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KARAOĞLAK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364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0648924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KARPUZLU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1.235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164864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KARŞIYAKA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8743778"/>
                  </a:ext>
                </a:extLst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55123"/>
              </p:ext>
            </p:extLst>
          </p:nvPr>
        </p:nvGraphicFramePr>
        <p:xfrm>
          <a:off x="8254652" y="1988840"/>
          <a:ext cx="1872208" cy="36652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2125105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8033868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8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KAVAKDİBİ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575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63105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KAYADİBİ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113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8576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KOÇAKLI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724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1049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KONAKLI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238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4023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KULLUDERE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68148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KUMLUPINAR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252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65364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OKÇULAR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184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80831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ORTACA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297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77176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OYUKTAŞ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563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7069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ÖRENSU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46880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PARMAKKAPI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405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10077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PINARHİSAR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372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24386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SAMANYOLU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825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0207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SEYİTLER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187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4137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SEYRANTEPE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8862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TAŞLIDERE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879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0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TAŞLIK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360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52619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TOSUNPINAR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696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3170091"/>
                  </a:ext>
                </a:extLst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39802"/>
              </p:ext>
            </p:extLst>
          </p:nvPr>
        </p:nvGraphicFramePr>
        <p:xfrm>
          <a:off x="10270876" y="1988840"/>
          <a:ext cx="1656184" cy="3825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55149">
                  <a:extLst>
                    <a:ext uri="{9D8B030D-6E8A-4147-A177-3AD203B41FA5}">
                      <a16:colId xmlns:a16="http://schemas.microsoft.com/office/drawing/2014/main" val="2523751955"/>
                    </a:ext>
                  </a:extLst>
                </a:gridCol>
                <a:gridCol w="601035">
                  <a:extLst>
                    <a:ext uri="{9D8B030D-6E8A-4147-A177-3AD203B41FA5}">
                      <a16:colId xmlns:a16="http://schemas.microsoft.com/office/drawing/2014/main" val="204357838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28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TUZLAGÖZÜ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708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47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ULAŞLI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910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96656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UZUNÇAYIR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389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92314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UZUNYAZI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449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33442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ÜNSALDI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828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4642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YANIKKAYA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942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2308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YANKILI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442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4511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YAPAKLI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322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7395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YAYALAR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239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74373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YAZILI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350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26997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YAZPINAR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209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44342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YEDİBÖLÜK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307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43077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YENİÇAĞLAR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1.621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03047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YENİDOĞAN ASE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458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8132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YILDIZLI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233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43912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YUKARIKIRATLI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349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60238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ZİYARET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429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26766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KAHVECİ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270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9185927"/>
                  </a:ext>
                </a:extLst>
              </a:tr>
            </a:tbl>
          </a:graphicData>
        </a:graphic>
      </p:graphicFrame>
      <p:sp>
        <p:nvSpPr>
          <p:cNvPr id="15" name="Başlık 1">
            <a:extLst>
              <a:ext uri="{FF2B5EF4-FFF2-40B4-BE49-F238E27FC236}">
                <a16:creationId xmlns:a16="http://schemas.microsoft.com/office/drawing/2014/main" id="{182F126E-AA19-4415-C0F5-141E3E83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C36BF50E-0390-EEBC-2FC1-C5DD467D2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33E7E70-2831-1934-FBEB-5A34C7E63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45740" y="841917"/>
            <a:ext cx="37971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Sason Mahalleleri</a:t>
            </a:r>
          </a:p>
          <a:p>
            <a:pPr algn="ctr">
              <a:lnSpc>
                <a:spcPct val="90000"/>
              </a:lnSpc>
            </a:pPr>
            <a:r>
              <a:rPr lang="tr-TR" sz="1600" b="1" dirty="0"/>
              <a:t>Nüfus Sayıları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374332" y="1412776"/>
            <a:ext cx="480509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Sason Köyleri Nüfus Sayıları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238353" y="4437112"/>
            <a:ext cx="379733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4150196" y="1011432"/>
            <a:ext cx="0" cy="5770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356346" y="4509120"/>
            <a:ext cx="34338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Sason Belde Mahalleleri Nüfus Sayıları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60895"/>
              </p:ext>
            </p:extLst>
          </p:nvPr>
        </p:nvGraphicFramePr>
        <p:xfrm>
          <a:off x="238353" y="1423045"/>
          <a:ext cx="1727200" cy="29337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59462674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40109207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169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AŞAĞI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2.618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184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AYKUT OZAN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970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4285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BEŞEVLER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115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62651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DEMETEVLER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249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68222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DUMLUPINAR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293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33003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EMEK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498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35408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ERDEMLİ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232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79814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GÜRPINAR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440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02212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HAYDAR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218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98761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KARŞIYAKA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234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2133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KAYABAŞI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231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2268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KURTULUŞ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132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18377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MEHMET AKİF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340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3785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ORTA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1.643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9957508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04789"/>
              </p:ext>
            </p:extLst>
          </p:nvPr>
        </p:nvGraphicFramePr>
        <p:xfrm>
          <a:off x="2141377" y="1427629"/>
          <a:ext cx="1828800" cy="29337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59436217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297199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55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PINARBAŞI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411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1728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SEVEK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375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3759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ŞİRİNEVLER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79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80818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TEKEVLER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153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517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TEKİNLER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692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2099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YAYLATEPE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771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49626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YENİ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573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36388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YEŞİLEVLER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151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70378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YEŞİLLER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227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90338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YEŞİLOVA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610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23541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YEŞİLTEPE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153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67580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YILDIZ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849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91558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YUKARI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132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50372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ZAFER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531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658128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82475"/>
              </p:ext>
            </p:extLst>
          </p:nvPr>
        </p:nvGraphicFramePr>
        <p:xfrm>
          <a:off x="466755" y="5064968"/>
          <a:ext cx="3086100" cy="1676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38160785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4777432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007788974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BELEDİYE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59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YÜCEBAĞ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 dirty="0">
                          <a:effectLst/>
                        </a:rPr>
                        <a:t>AYDINLIK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853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4542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YÜCEBAĞ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BARIŞ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369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87533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YÜCEBAĞ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BİNEKLİ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221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97717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YÜCEBAĞ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GÜNLÜCE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163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15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YÜCEBAĞ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KARŞIYAKA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238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22699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YÜCEBAĞ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KOÇKAYA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806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67163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YÜCEBAĞ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TEPE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>
                          <a:effectLst/>
                        </a:rPr>
                        <a:t>447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791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YÜCEBAĞ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u="none" strike="noStrike">
                          <a:effectLst/>
                        </a:rPr>
                        <a:t>YILDIZ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424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10292844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47072"/>
              </p:ext>
            </p:extLst>
          </p:nvPr>
        </p:nvGraphicFramePr>
        <p:xfrm>
          <a:off x="4441822" y="2044956"/>
          <a:ext cx="1849248" cy="36195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64190">
                  <a:extLst>
                    <a:ext uri="{9D8B030D-6E8A-4147-A177-3AD203B41FA5}">
                      <a16:colId xmlns:a16="http://schemas.microsoft.com/office/drawing/2014/main" val="2738670352"/>
                    </a:ext>
                  </a:extLst>
                </a:gridCol>
                <a:gridCol w="785058">
                  <a:extLst>
                    <a:ext uri="{9D8B030D-6E8A-4147-A177-3AD203B41FA5}">
                      <a16:colId xmlns:a16="http://schemas.microsoft.com/office/drawing/2014/main" val="30165217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003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ACAR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640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6018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ALTINDERE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237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29308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BALBAŞI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318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92514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BAYRAMLAR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265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20574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CEVİZLİ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229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95936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ÇAĞLI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207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03132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ÇAKIRPINAR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530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65873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ÇALIŞIRLAR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287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6610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ÇAYIRLI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174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96780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ÇINARLI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171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13791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DAĞÇATI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157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2894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DEREİÇİ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204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5531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DEREKÖY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356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8320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DERİNCE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430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6571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DİKBAYIR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145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45616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DÖRTBÖLÜK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531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44519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ERGÜNÜ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400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7595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ERİKLİ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197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9228391"/>
                  </a:ext>
                </a:extLst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50366"/>
              </p:ext>
            </p:extLst>
          </p:nvPr>
        </p:nvGraphicFramePr>
        <p:xfrm>
          <a:off x="6811722" y="2055116"/>
          <a:ext cx="2013446" cy="36093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14408">
                  <a:extLst>
                    <a:ext uri="{9D8B030D-6E8A-4147-A177-3AD203B41FA5}">
                      <a16:colId xmlns:a16="http://schemas.microsoft.com/office/drawing/2014/main" val="331796668"/>
                    </a:ext>
                  </a:extLst>
                </a:gridCol>
                <a:gridCol w="999038">
                  <a:extLst>
                    <a:ext uri="{9D8B030D-6E8A-4147-A177-3AD203B41FA5}">
                      <a16:colId xmlns:a16="http://schemas.microsoft.com/office/drawing/2014/main" val="3340580103"/>
                    </a:ext>
                  </a:extLst>
                </a:gridCol>
              </a:tblGrid>
              <a:tr h="1899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26139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GEÇİTLİ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435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1437879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GÜRGENLİ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247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4223187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GÜVERCİNLİK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46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1474055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HEYBELİ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646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5997864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İNCESU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136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1266768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KALEYOLU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341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4443461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KARAMEŞE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293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4131793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KARAYÜN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145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4884480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KAŞYAYLA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304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0208344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KAVAKLI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141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5752596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KAYADÜZÜ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343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6066792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KELHASAN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284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699510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KINALI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87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5666845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KİLİMLİ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67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7380316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KİLİS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140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2211803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KÖPRÜBAŞI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224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2121083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MEŞELİ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252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7682705"/>
                  </a:ext>
                </a:extLst>
              </a:tr>
              <a:tr h="18996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ÖRENAĞIL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450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6236818"/>
                  </a:ext>
                </a:extLst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09436"/>
              </p:ext>
            </p:extLst>
          </p:nvPr>
        </p:nvGraphicFramePr>
        <p:xfrm>
          <a:off x="9345820" y="2055116"/>
          <a:ext cx="2165788" cy="38323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00833">
                  <a:extLst>
                    <a:ext uri="{9D8B030D-6E8A-4147-A177-3AD203B41FA5}">
                      <a16:colId xmlns:a16="http://schemas.microsoft.com/office/drawing/2014/main" val="1800470622"/>
                    </a:ext>
                  </a:extLst>
                </a:gridCol>
                <a:gridCol w="964955">
                  <a:extLst>
                    <a:ext uri="{9D8B030D-6E8A-4147-A177-3AD203B41FA5}">
                      <a16:colId xmlns:a16="http://schemas.microsoft.com/office/drawing/2014/main" val="3513120658"/>
                    </a:ext>
                  </a:extLst>
                </a:gridCol>
              </a:tblGrid>
              <a:tr h="1916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42598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SARIYAYLA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499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2198433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SOĞANLI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68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0827796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ŞAHİNLİ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161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6053978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TAŞYUVA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272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9995688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TOPLUCA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132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0316647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TURNALI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266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1371436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UMURLU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406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423579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YAKABAĞ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91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0053342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YENİKÖY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331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7399476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YİĞİTLER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139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7651025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YOLÜSTÜ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382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2657820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YUVALAR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321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8304796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YÜREKLİ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138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754029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BOĞAZKAPI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264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6121329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EKİNLİK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159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9738647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GENÇLER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230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860959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KULAKSIZ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51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9052985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YUVALIÇAY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114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5271601"/>
                  </a:ext>
                </a:extLst>
              </a:tr>
              <a:tr h="191616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ZİYARET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268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044420"/>
                  </a:ext>
                </a:extLst>
              </a:tr>
            </a:tbl>
          </a:graphicData>
        </a:graphic>
      </p:graphicFrame>
      <p:sp>
        <p:nvSpPr>
          <p:cNvPr id="10" name="Başlık 1">
            <a:extLst>
              <a:ext uri="{FF2B5EF4-FFF2-40B4-BE49-F238E27FC236}">
                <a16:creationId xmlns:a16="http://schemas.microsoft.com/office/drawing/2014/main" id="{D83FF9D6-433A-C056-2C8F-62B106D0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79367FB3-910F-4972-585D-60E2AE260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6BEDE431-B98A-1F7F-919A-3B48DCF4C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45740" y="1011193"/>
            <a:ext cx="37971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Gercüş Mahalleleri</a:t>
            </a:r>
          </a:p>
          <a:p>
            <a:pPr algn="ctr">
              <a:lnSpc>
                <a:spcPct val="90000"/>
              </a:lnSpc>
            </a:pPr>
            <a:r>
              <a:rPr lang="tr-TR" sz="1600" b="1" dirty="0"/>
              <a:t>Nüfus Sayıları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729842" y="1579410"/>
            <a:ext cx="690918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Gercüş Köyleri Nüfus Sayıları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434166" y="3933056"/>
            <a:ext cx="292394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4150196" y="1011432"/>
            <a:ext cx="0" cy="5770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356346" y="4509120"/>
            <a:ext cx="34338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1600" b="1" dirty="0"/>
              <a:t>2023 Yılı Batman Gercüş Belde Mahalleleri Nüfus Sayıları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23998"/>
              </p:ext>
            </p:extLst>
          </p:nvPr>
        </p:nvGraphicFramePr>
        <p:xfrm>
          <a:off x="434166" y="1736376"/>
          <a:ext cx="3020298" cy="15582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65478">
                  <a:extLst>
                    <a:ext uri="{9D8B030D-6E8A-4147-A177-3AD203B41FA5}">
                      <a16:colId xmlns:a16="http://schemas.microsoft.com/office/drawing/2014/main" val="3057075184"/>
                    </a:ext>
                  </a:extLst>
                </a:gridCol>
                <a:gridCol w="1154820">
                  <a:extLst>
                    <a:ext uri="{9D8B030D-6E8A-4147-A177-3AD203B41FA5}">
                      <a16:colId xmlns:a16="http://schemas.microsoft.com/office/drawing/2014/main" val="954997835"/>
                    </a:ext>
                  </a:extLst>
                </a:gridCol>
              </a:tblGrid>
              <a:tr h="4856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28550"/>
                  </a:ext>
                </a:extLst>
              </a:tr>
              <a:tr h="27320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BAĞLARBAŞI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>
                          <a:effectLst/>
                        </a:rPr>
                        <a:t>3.557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4265303"/>
                  </a:ext>
                </a:extLst>
              </a:tr>
              <a:tr h="2630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ÇUKURÇEŞME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>
                          <a:effectLst/>
                        </a:rPr>
                        <a:t>1.002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8025425"/>
                  </a:ext>
                </a:extLst>
              </a:tr>
              <a:tr h="2630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PINARBAŞI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>
                          <a:effectLst/>
                        </a:rPr>
                        <a:t>834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2115742"/>
                  </a:ext>
                </a:extLst>
              </a:tr>
              <a:tr h="27320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>
                          <a:effectLst/>
                        </a:rPr>
                        <a:t>YOLAĞZI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u="none" strike="noStrike" dirty="0">
                          <a:effectLst/>
                        </a:rPr>
                        <a:t>1.695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8342944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90890"/>
              </p:ext>
            </p:extLst>
          </p:nvPr>
        </p:nvGraphicFramePr>
        <p:xfrm>
          <a:off x="4729842" y="2216696"/>
          <a:ext cx="2012642" cy="396770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81735">
                  <a:extLst>
                    <a:ext uri="{9D8B030D-6E8A-4147-A177-3AD203B41FA5}">
                      <a16:colId xmlns:a16="http://schemas.microsoft.com/office/drawing/2014/main" val="3760332426"/>
                    </a:ext>
                  </a:extLst>
                </a:gridCol>
                <a:gridCol w="830907">
                  <a:extLst>
                    <a:ext uri="{9D8B030D-6E8A-4147-A177-3AD203B41FA5}">
                      <a16:colId xmlns:a16="http://schemas.microsoft.com/office/drawing/2014/main" val="1853272352"/>
                    </a:ext>
                  </a:extLst>
                </a:gridCol>
              </a:tblGrid>
              <a:tr h="36139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</a:t>
                      </a:r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16217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AKBURÇ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140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7827942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AKYAR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252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9126118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ARDIÇ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7527965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ARDIÇLI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212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4050623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ARICA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349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6972171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AYDINCA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69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912576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AYDINLI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170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6735864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BAĞLICA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148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2644500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BAĞÖZÜ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178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0592374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BAŞARKÖY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59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5392256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BAŞOVA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112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0580770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BECİRMAN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289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0166874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BOĞAZKÖY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234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5213730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ÇALIŞKAN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175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9853423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ÇİÇEKLİ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102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7277449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ÇUKURYURT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559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7517941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DEREİÇİ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64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0344254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DERELİ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>
                          <a:effectLst/>
                        </a:rPr>
                        <a:t>95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5251630"/>
                  </a:ext>
                </a:extLst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>
                          <a:effectLst/>
                        </a:rPr>
                        <a:t>DORUK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u="none" strike="noStrike" dirty="0">
                          <a:effectLst/>
                        </a:rPr>
                        <a:t>237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7432278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23525"/>
              </p:ext>
            </p:extLst>
          </p:nvPr>
        </p:nvGraphicFramePr>
        <p:xfrm>
          <a:off x="7102524" y="2200548"/>
          <a:ext cx="1944216" cy="398385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13474">
                  <a:extLst>
                    <a:ext uri="{9D8B030D-6E8A-4147-A177-3AD203B41FA5}">
                      <a16:colId xmlns:a16="http://schemas.microsoft.com/office/drawing/2014/main" val="2702083415"/>
                    </a:ext>
                  </a:extLst>
                </a:gridCol>
                <a:gridCol w="930742">
                  <a:extLst>
                    <a:ext uri="{9D8B030D-6E8A-4147-A177-3AD203B41FA5}">
                      <a16:colId xmlns:a16="http://schemas.microsoft.com/office/drawing/2014/main" val="2182408894"/>
                    </a:ext>
                  </a:extLst>
                </a:gridCol>
              </a:tblGrid>
              <a:tr h="3643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17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DÜZMEŞE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61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0322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EYMİR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123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6766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GEÇİT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130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94601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GÖKÇE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185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3614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GÖKÇEPINAR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499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28152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GÖNÜLLÜ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359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1176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GÜRBÜZ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49842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GÜZELÖZ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170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79072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HİSAR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473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539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KANTAR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326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23017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KARALAN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103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19537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KAYALAR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92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9323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KESİKSU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151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68647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KIRKAT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586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3196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KIŞLAK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62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1528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KOÇAK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395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61378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KOYUNLU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45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2754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KOZLU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362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2313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KÖMÜRCÜ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285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506512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20946"/>
              </p:ext>
            </p:extLst>
          </p:nvPr>
        </p:nvGraphicFramePr>
        <p:xfrm>
          <a:off x="9478788" y="2216696"/>
          <a:ext cx="2160240" cy="396771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25520">
                  <a:extLst>
                    <a:ext uri="{9D8B030D-6E8A-4147-A177-3AD203B41FA5}">
                      <a16:colId xmlns:a16="http://schemas.microsoft.com/office/drawing/2014/main" val="4064564124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1580087294"/>
                    </a:ext>
                  </a:extLst>
                </a:gridCol>
              </a:tblGrid>
              <a:tr h="3882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KÖY ADI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113796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KUTLU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2814433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NURLU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288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6705671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ÖZLER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94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8049540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POYRAZ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936777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RÜZGARLI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211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4743651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SARGIN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100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1860046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SEKİ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339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767359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SERİNKÖY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16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8644415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TAŞÇI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77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11617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TEPECİK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392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3797743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ULAŞ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308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7881975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YAKITLI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304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766340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YAMANLAR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273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3664962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YASSICA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229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2624329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YAYLADÜZÜ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208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1196113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YEMİŞLİ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450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3334615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YENİCE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</a:rPr>
                        <a:t>304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6253824"/>
                  </a:ext>
                </a:extLst>
              </a:tr>
              <a:tr h="1988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</a:rPr>
                        <a:t>YÜCEKÖY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</a:rPr>
                        <a:t>540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10634"/>
                  </a:ext>
                </a:extLst>
              </a:tr>
            </a:tbl>
          </a:graphicData>
        </a:graphic>
      </p:graphicFrame>
      <p:sp>
        <p:nvSpPr>
          <p:cNvPr id="21" name="Başlık 1">
            <a:extLst>
              <a:ext uri="{FF2B5EF4-FFF2-40B4-BE49-F238E27FC236}">
                <a16:creationId xmlns:a16="http://schemas.microsoft.com/office/drawing/2014/main" id="{91AB81BF-A817-C853-0099-A483E1474FC2}"/>
              </a:ext>
            </a:extLst>
          </p:cNvPr>
          <p:cNvSpPr txBox="1">
            <a:spLocks/>
          </p:cNvSpPr>
          <p:nvPr/>
        </p:nvSpPr>
        <p:spPr>
          <a:xfrm>
            <a:off x="1" y="231407"/>
            <a:ext cx="12188824" cy="490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2400" b="1"/>
              <a:t>Batman il nüfus ve vatandaşlık müdürlüğü</a:t>
            </a:r>
            <a:endParaRPr lang="tr-TR" sz="2400" b="1" dirty="0"/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9DD78141-5122-BCD0-D690-2DD2AA501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254510"/>
            <a:ext cx="2035862" cy="641629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0F75471D-CDA3-0217-121C-5360F7702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88298"/>
            <a:ext cx="602249" cy="765571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3AED840-AA37-4B85-B34B-9845B66E0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53085"/>
              </p:ext>
            </p:extLst>
          </p:nvPr>
        </p:nvGraphicFramePr>
        <p:xfrm>
          <a:off x="333772" y="5157192"/>
          <a:ext cx="3456385" cy="79208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38233">
                  <a:extLst>
                    <a:ext uri="{9D8B030D-6E8A-4147-A177-3AD203B41FA5}">
                      <a16:colId xmlns:a16="http://schemas.microsoft.com/office/drawing/2014/main" val="4280317865"/>
                    </a:ext>
                  </a:extLst>
                </a:gridCol>
                <a:gridCol w="1073299">
                  <a:extLst>
                    <a:ext uri="{9D8B030D-6E8A-4147-A177-3AD203B41FA5}">
                      <a16:colId xmlns:a16="http://schemas.microsoft.com/office/drawing/2014/main" val="3838429115"/>
                    </a:ext>
                  </a:extLst>
                </a:gridCol>
                <a:gridCol w="1144853">
                  <a:extLst>
                    <a:ext uri="{9D8B030D-6E8A-4147-A177-3AD203B41FA5}">
                      <a16:colId xmlns:a16="http://schemas.microsoft.com/office/drawing/2014/main" val="1761462995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BELEDİYE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MAHALLE ADI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TOPLAM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83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0265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KAYAPINAR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PINARBAŞI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1.165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854171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KAYAPINAR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YEŞİLYURT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1" u="none" strike="noStrike" dirty="0">
                          <a:effectLst/>
                        </a:rPr>
                        <a:t>1.287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767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2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2188825" cy="52246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2996952"/>
            <a:ext cx="1819838" cy="22242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0" y="6107286"/>
            <a:ext cx="12188825" cy="634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2800" b="1" cap="none" dirty="0"/>
              <a:t>Türkiye Nüfusu : </a:t>
            </a:r>
            <a:r>
              <a:rPr lang="tr-TR" sz="2800" dirty="0"/>
              <a:t>85.372.377 </a:t>
            </a:r>
            <a:r>
              <a:rPr lang="tr-TR" sz="2800" b="1" cap="none" dirty="0"/>
              <a:t>Batman Nüfusu : </a:t>
            </a:r>
            <a:r>
              <a:rPr lang="tr-TR" sz="2800" dirty="0"/>
              <a:t>647.205 </a:t>
            </a:r>
            <a:endParaRPr lang="tr-TR" sz="2800" b="1" cap="none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9334772" y="3896710"/>
            <a:ext cx="11521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/>
              <a:t>% 0,75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k 17"/>
          <p:cNvGraphicFramePr/>
          <p:nvPr>
            <p:extLst>
              <p:ext uri="{D42A27DB-BD31-4B8C-83A1-F6EECF244321}">
                <p14:modId xmlns:p14="http://schemas.microsoft.com/office/powerpoint/2010/main" val="269794473"/>
              </p:ext>
            </p:extLst>
          </p:nvPr>
        </p:nvGraphicFramePr>
        <p:xfrm>
          <a:off x="621804" y="908720"/>
          <a:ext cx="10801200" cy="443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Metin kutusu 19"/>
          <p:cNvSpPr txBox="1"/>
          <p:nvPr/>
        </p:nvSpPr>
        <p:spPr>
          <a:xfrm>
            <a:off x="2205980" y="1105848"/>
            <a:ext cx="7920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2023 Yılı Nüfus Artış Hızı (‰)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349996" y="5700674"/>
            <a:ext cx="7920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>
                <a:solidFill>
                  <a:srgbClr val="FF7F00"/>
                </a:solidFill>
              </a:rPr>
              <a:t>Türkiye :</a:t>
            </a:r>
            <a:r>
              <a:rPr lang="tr-TR" sz="2400" b="1" dirty="0"/>
              <a:t> ‰1,1             </a:t>
            </a:r>
            <a:r>
              <a:rPr lang="tr-TR" sz="2400" b="1" dirty="0">
                <a:solidFill>
                  <a:srgbClr val="FF7F00"/>
                </a:solidFill>
              </a:rPr>
              <a:t>Batman:</a:t>
            </a:r>
            <a:r>
              <a:rPr lang="tr-TR" sz="2400" b="1" dirty="0"/>
              <a:t> ‰19,8</a:t>
            </a:r>
          </a:p>
        </p:txBody>
      </p:sp>
      <p:sp>
        <p:nvSpPr>
          <p:cNvPr id="15" name="Başlık 1">
            <a:extLst>
              <a:ext uri="{FF2B5EF4-FFF2-40B4-BE49-F238E27FC236}">
                <a16:creationId xmlns:a16="http://schemas.microsoft.com/office/drawing/2014/main" id="{E15F5C50-C5EE-BC03-2C4B-0252021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8250EE8-F587-A0CD-8FA7-0570C2829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895B704-E887-1FB3-7050-6C6329AF0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2349996" y="1120008"/>
            <a:ext cx="7920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Nüfus Sayısına Göre Türkiye İl Sıralaması</a:t>
            </a:r>
          </a:p>
        </p:txBody>
      </p:sp>
      <p:pic>
        <p:nvPicPr>
          <p:cNvPr id="6" name="Picture 2" descr="Pertumbuhan, Kemajuan, Grafik,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23" y="275350"/>
            <a:ext cx="10265529" cy="68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8686699" y="2400852"/>
            <a:ext cx="5760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33</a:t>
            </a:r>
          </a:p>
        </p:txBody>
      </p:sp>
      <p:sp>
        <p:nvSpPr>
          <p:cNvPr id="8" name="Metin kutusu 7"/>
          <p:cNvSpPr txBox="1"/>
          <p:nvPr/>
        </p:nvSpPr>
        <p:spPr>
          <a:xfrm rot="16200000">
            <a:off x="8013966" y="4429808"/>
            <a:ext cx="192153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>
                <a:solidFill>
                  <a:srgbClr val="FF7F00"/>
                </a:solidFill>
              </a:rPr>
              <a:t>Batman</a:t>
            </a:r>
            <a:endParaRPr lang="tr-TR" sz="2400" b="1" dirty="0"/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16B4CE90-16B5-30FC-7F92-7B4B3E50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017265D-DECE-4093-F2C1-547F4415A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CAC14F8-23F3-359B-BC4A-52024FD43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2133972" y="817302"/>
            <a:ext cx="79208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Km²’ye Düşen Kişi Sayısına Göre </a:t>
            </a:r>
          </a:p>
          <a:p>
            <a:pPr algn="ctr">
              <a:lnSpc>
                <a:spcPct val="90000"/>
              </a:lnSpc>
            </a:pPr>
            <a:r>
              <a:rPr lang="tr-TR" sz="2400" b="1" dirty="0"/>
              <a:t>Türkiye Nüfus Yoğunluğu İl Sıralaması</a:t>
            </a:r>
          </a:p>
        </p:txBody>
      </p:sp>
      <p:pic>
        <p:nvPicPr>
          <p:cNvPr id="6" name="Picture 2" descr="Pertumbuhan, Kemajuan, Grafik,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88640"/>
            <a:ext cx="10265529" cy="68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7879780" y="2940786"/>
            <a:ext cx="5760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18</a:t>
            </a:r>
          </a:p>
        </p:txBody>
      </p:sp>
      <p:sp>
        <p:nvSpPr>
          <p:cNvPr id="8" name="Metin kutusu 7"/>
          <p:cNvSpPr txBox="1"/>
          <p:nvPr/>
        </p:nvSpPr>
        <p:spPr>
          <a:xfrm rot="16200000">
            <a:off x="7252451" y="4681455"/>
            <a:ext cx="192153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>
                <a:solidFill>
                  <a:srgbClr val="FF7F00"/>
                </a:solidFill>
              </a:rPr>
              <a:t>Batman</a:t>
            </a:r>
            <a:endParaRPr lang="tr-TR" sz="24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5590356" y="1926638"/>
            <a:ext cx="14877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b="1" dirty="0"/>
              <a:t>km² </a:t>
            </a:r>
          </a:p>
          <a:p>
            <a:pPr algn="ctr">
              <a:lnSpc>
                <a:spcPct val="90000"/>
              </a:lnSpc>
            </a:pPr>
            <a:r>
              <a:rPr lang="tr-TR" b="1" dirty="0"/>
              <a:t>139 kişi</a:t>
            </a:r>
          </a:p>
        </p:txBody>
      </p:sp>
      <p:cxnSp>
        <p:nvCxnSpPr>
          <p:cNvPr id="4" name="Düz Bağlayıcı 3"/>
          <p:cNvCxnSpPr/>
          <p:nvPr/>
        </p:nvCxnSpPr>
        <p:spPr>
          <a:xfrm flipH="1" flipV="1">
            <a:off x="6877393" y="2117068"/>
            <a:ext cx="922701" cy="4078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aşlık 1">
            <a:extLst>
              <a:ext uri="{FF2B5EF4-FFF2-40B4-BE49-F238E27FC236}">
                <a16:creationId xmlns:a16="http://schemas.microsoft.com/office/drawing/2014/main" id="{6DD6E5E7-DC2E-7D07-CA48-EAEF58BF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D8CF8A6-0DA4-5DB1-EB51-EE962FC59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B2E661DE-F04D-8E0B-A4CF-F8C944D50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1650673" y="988876"/>
            <a:ext cx="7920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Batman 2023 Yılı Hane Halkı Büyüklüğü</a:t>
            </a:r>
          </a:p>
        </p:txBody>
      </p:sp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2026807482"/>
              </p:ext>
            </p:extLst>
          </p:nvPr>
        </p:nvGraphicFramePr>
        <p:xfrm>
          <a:off x="2031471" y="1530580"/>
          <a:ext cx="7159285" cy="460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aşlık 1">
            <a:extLst>
              <a:ext uri="{FF2B5EF4-FFF2-40B4-BE49-F238E27FC236}">
                <a16:creationId xmlns:a16="http://schemas.microsoft.com/office/drawing/2014/main" id="{CB8BA7D7-CDE3-D98F-9821-43130DD8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59C97321-CBF1-B5E8-B88F-B075A7A29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864F84F-51A8-5442-C168-FBAE9C36F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1650673" y="988876"/>
            <a:ext cx="7920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Batman 2022 – 2023 Yılları Ortanca Yaş Nüfus Oranı </a:t>
            </a:r>
          </a:p>
        </p:txBody>
      </p:sp>
      <p:graphicFrame>
        <p:nvGraphicFramePr>
          <p:cNvPr id="11" name="Grafik 10"/>
          <p:cNvGraphicFramePr/>
          <p:nvPr/>
        </p:nvGraphicFramePr>
        <p:xfrm>
          <a:off x="2031471" y="1530580"/>
          <a:ext cx="7159285" cy="460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aşlık 1">
            <a:extLst>
              <a:ext uri="{FF2B5EF4-FFF2-40B4-BE49-F238E27FC236}">
                <a16:creationId xmlns:a16="http://schemas.microsoft.com/office/drawing/2014/main" id="{0953AC86-957C-2B8B-8172-17474CE9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B12C2C4-DDE8-723D-BB9F-3D501EDBA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3E8EB44-FFCC-3C0E-A71A-FCCA434719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61" y="587921"/>
            <a:ext cx="6539396" cy="6524864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09172"/>
              </p:ext>
            </p:extLst>
          </p:nvPr>
        </p:nvGraphicFramePr>
        <p:xfrm>
          <a:off x="477788" y="4147380"/>
          <a:ext cx="2657828" cy="150876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098145">
                  <a:extLst>
                    <a:ext uri="{9D8B030D-6E8A-4147-A177-3AD203B41FA5}">
                      <a16:colId xmlns:a16="http://schemas.microsoft.com/office/drawing/2014/main" val="3497196067"/>
                    </a:ext>
                  </a:extLst>
                </a:gridCol>
                <a:gridCol w="1559683">
                  <a:extLst>
                    <a:ext uri="{9D8B030D-6E8A-4147-A177-3AD203B41FA5}">
                      <a16:colId xmlns:a16="http://schemas.microsoft.com/office/drawing/2014/main" val="761120374"/>
                    </a:ext>
                  </a:extLst>
                </a:gridCol>
              </a:tblGrid>
              <a:tr h="14897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Merkez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</a:rPr>
                        <a:t>491.811</a:t>
                      </a:r>
                      <a:endParaRPr lang="tr-TR" sz="1600" b="1" i="0" u="none" strike="noStrike" dirty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4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Beşiri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</a:rPr>
                        <a:t>32.378</a:t>
                      </a:r>
                      <a:endParaRPr lang="tr-TR" sz="1600" b="1" i="0" u="none" strike="noStrike" dirty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91966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Gercüş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</a:rPr>
                        <a:t>21.958</a:t>
                      </a:r>
                      <a:endParaRPr lang="tr-TR" sz="1600" b="1" i="0" u="none" strike="noStrike" dirty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53001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Hasankeyf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</a:rPr>
                        <a:t>7.969</a:t>
                      </a:r>
                      <a:endParaRPr lang="tr-TR" sz="1600" b="1" i="0" u="none" strike="noStrike" dirty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99533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Kozluk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</a:rPr>
                        <a:t>61.297</a:t>
                      </a:r>
                      <a:endParaRPr lang="tr-TR" sz="1600" b="1" i="0" u="none" strike="noStrike" dirty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65481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Sason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</a:rPr>
                        <a:t>31.792</a:t>
                      </a:r>
                      <a:endParaRPr lang="tr-TR" sz="1600" b="1" i="0" u="none" strike="noStrike" dirty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81073503"/>
                  </a:ext>
                </a:extLst>
              </a:tr>
            </a:tbl>
          </a:graphicData>
        </a:graphic>
      </p:graphicFrame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1899746919"/>
              </p:ext>
            </p:extLst>
          </p:nvPr>
        </p:nvGraphicFramePr>
        <p:xfrm>
          <a:off x="2319602" y="1026275"/>
          <a:ext cx="643497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94045"/>
              </p:ext>
            </p:extLst>
          </p:nvPr>
        </p:nvGraphicFramePr>
        <p:xfrm>
          <a:off x="1929124" y="3810675"/>
          <a:ext cx="1413164" cy="332509"/>
        </p:xfrm>
        <a:graphic>
          <a:graphicData uri="http://schemas.openxmlformats.org/drawingml/2006/table">
            <a:tbl>
              <a:tblPr/>
              <a:tblGrid>
                <a:gridCol w="1413164">
                  <a:extLst>
                    <a:ext uri="{9D8B030D-6E8A-4147-A177-3AD203B41FA5}">
                      <a16:colId xmlns:a16="http://schemas.microsoft.com/office/drawing/2014/main" val="1772622769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r>
                        <a:rPr lang="tr-TR" sz="1400" b="1" u="none" strike="noStrike" dirty="0">
                          <a:effectLst/>
                        </a:rPr>
                        <a:t>Nüfus</a:t>
                      </a:r>
                      <a:r>
                        <a:rPr lang="tr-TR" sz="1400" b="1" u="none" strike="noStrike" baseline="0" dirty="0">
                          <a:effectLst/>
                        </a:rPr>
                        <a:t> Sayısı</a:t>
                      </a:r>
                      <a:endParaRPr lang="tr-TR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331644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333772" y="750714"/>
            <a:ext cx="97210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Batman İlçelere Göre 2023 Yılı Nüfus Sayıları ve Oranları</a:t>
            </a: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B8B0FA5F-41CB-4955-A501-4F2D5CF6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46495"/>
              </p:ext>
            </p:extLst>
          </p:nvPr>
        </p:nvGraphicFramePr>
        <p:xfrm>
          <a:off x="480060" y="5596765"/>
          <a:ext cx="2668877" cy="68580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505078">
                  <a:extLst>
                    <a:ext uri="{9D8B030D-6E8A-4147-A177-3AD203B41FA5}">
                      <a16:colId xmlns:a16="http://schemas.microsoft.com/office/drawing/2014/main" val="1741767933"/>
                    </a:ext>
                  </a:extLst>
                </a:gridCol>
                <a:gridCol w="1163799">
                  <a:extLst>
                    <a:ext uri="{9D8B030D-6E8A-4147-A177-3AD203B41FA5}">
                      <a16:colId xmlns:a16="http://schemas.microsoft.com/office/drawing/2014/main" val="2584836075"/>
                    </a:ext>
                  </a:extLst>
                </a:gridCol>
              </a:tblGrid>
              <a:tr h="1187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30229"/>
                  </a:ext>
                </a:extLst>
              </a:tr>
              <a:tr h="2137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Batman Genel</a:t>
                      </a:r>
                    </a:p>
                    <a:p>
                      <a:pPr algn="l" fontAlgn="b"/>
                      <a:r>
                        <a:rPr lang="tr-T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Nüfusu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647 205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484679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7F740E55-947C-4B92-A569-FB9646FD8E77}"/>
              </a:ext>
            </a:extLst>
          </p:cNvPr>
          <p:cNvSpPr txBox="1"/>
          <p:nvPr/>
        </p:nvSpPr>
        <p:spPr>
          <a:xfrm>
            <a:off x="9145059" y="1975373"/>
            <a:ext cx="79621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/>
              <a:t>(31.792)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FCEB160-FB2F-42A9-9EBA-F633BF49BCC6}"/>
              </a:ext>
            </a:extLst>
          </p:cNvPr>
          <p:cNvSpPr txBox="1"/>
          <p:nvPr/>
        </p:nvSpPr>
        <p:spPr>
          <a:xfrm>
            <a:off x="9222960" y="3255002"/>
            <a:ext cx="79621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/>
              <a:t>(61.297)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7A46CF9-C262-462C-A59E-976F9C751D12}"/>
              </a:ext>
            </a:extLst>
          </p:cNvPr>
          <p:cNvSpPr txBox="1"/>
          <p:nvPr/>
        </p:nvSpPr>
        <p:spPr>
          <a:xfrm>
            <a:off x="9275509" y="4920165"/>
            <a:ext cx="79621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/>
              <a:t>(32,378)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01335FC-2830-42B1-AE2C-6B52908C31B4}"/>
              </a:ext>
            </a:extLst>
          </p:cNvPr>
          <p:cNvSpPr txBox="1"/>
          <p:nvPr/>
        </p:nvSpPr>
        <p:spPr>
          <a:xfrm>
            <a:off x="8515706" y="5163329"/>
            <a:ext cx="86822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/>
              <a:t>(491.811)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DD76E3A-302D-407F-B8F8-D2739244B087}"/>
              </a:ext>
            </a:extLst>
          </p:cNvPr>
          <p:cNvSpPr txBox="1"/>
          <p:nvPr/>
        </p:nvSpPr>
        <p:spPr>
          <a:xfrm>
            <a:off x="9606011" y="5878840"/>
            <a:ext cx="79621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/>
              <a:t>(7.969)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E528E8C-ADED-4C91-AEA2-D4F8077FDAE6}"/>
              </a:ext>
            </a:extLst>
          </p:cNvPr>
          <p:cNvSpPr txBox="1"/>
          <p:nvPr/>
        </p:nvSpPr>
        <p:spPr>
          <a:xfrm>
            <a:off x="8809796" y="6442795"/>
            <a:ext cx="79621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/>
              <a:t>(21.958)</a:t>
            </a:r>
          </a:p>
        </p:txBody>
      </p:sp>
      <p:sp>
        <p:nvSpPr>
          <p:cNvPr id="22" name="Başlık 1">
            <a:extLst>
              <a:ext uri="{FF2B5EF4-FFF2-40B4-BE49-F238E27FC236}">
                <a16:creationId xmlns:a16="http://schemas.microsoft.com/office/drawing/2014/main" id="{A8B0454C-21FA-B44F-6355-1CD3E83E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0C4DC0CD-D778-084B-9043-36FECA5326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BD27F9FD-7E53-85D2-B8B9-996AC1FF2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tin kutusu 19"/>
          <p:cNvSpPr txBox="1"/>
          <p:nvPr/>
        </p:nvSpPr>
        <p:spPr>
          <a:xfrm>
            <a:off x="2133972" y="750714"/>
            <a:ext cx="7920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/>
              <a:t>Yaş Gruplarının Genel Nüfusa Oranı</a:t>
            </a:r>
          </a:p>
        </p:txBody>
      </p:sp>
      <p:graphicFrame>
        <p:nvGraphicFramePr>
          <p:cNvPr id="14" name="Grafik 13"/>
          <p:cNvGraphicFramePr/>
          <p:nvPr>
            <p:extLst>
              <p:ext uri="{D42A27DB-BD31-4B8C-83A1-F6EECF244321}">
                <p14:modId xmlns:p14="http://schemas.microsoft.com/office/powerpoint/2010/main" val="1967193177"/>
              </p:ext>
            </p:extLst>
          </p:nvPr>
        </p:nvGraphicFramePr>
        <p:xfrm>
          <a:off x="4029453" y="1175446"/>
          <a:ext cx="8125876" cy="547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543"/>
              </p:ext>
            </p:extLst>
          </p:nvPr>
        </p:nvGraphicFramePr>
        <p:xfrm>
          <a:off x="516300" y="2708920"/>
          <a:ext cx="3513153" cy="180458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171051">
                  <a:extLst>
                    <a:ext uri="{9D8B030D-6E8A-4147-A177-3AD203B41FA5}">
                      <a16:colId xmlns:a16="http://schemas.microsoft.com/office/drawing/2014/main" val="1741767933"/>
                    </a:ext>
                  </a:extLst>
                </a:gridCol>
                <a:gridCol w="1171051">
                  <a:extLst>
                    <a:ext uri="{9D8B030D-6E8A-4147-A177-3AD203B41FA5}">
                      <a16:colId xmlns:a16="http://schemas.microsoft.com/office/drawing/2014/main" val="2584836075"/>
                    </a:ext>
                  </a:extLst>
                </a:gridCol>
                <a:gridCol w="1171051">
                  <a:extLst>
                    <a:ext uri="{9D8B030D-6E8A-4147-A177-3AD203B41FA5}">
                      <a16:colId xmlns:a16="http://schemas.microsoft.com/office/drawing/2014/main" val="37399175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   Nüfus Sayısı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  Nüfus Oranları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3022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0 - 18 Yaş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u="none" strike="noStrike" dirty="0">
                          <a:effectLst/>
                        </a:rPr>
                        <a:t>268 056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effectLst/>
                        </a:rPr>
                        <a:t>%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u="none" strike="noStrike" dirty="0">
                          <a:effectLst/>
                        </a:rPr>
                        <a:t>40,61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484679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15 - 24 Yaş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u="none" strike="noStrike" dirty="0">
                          <a:effectLst/>
                        </a:rPr>
                        <a:t>123 143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effectLst/>
                        </a:rPr>
                        <a:t>%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u="none" strike="noStrike" dirty="0">
                          <a:effectLst/>
                        </a:rPr>
                        <a:t>18,65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798634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15 - 34 Yaş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u="none" strike="noStrike" dirty="0">
                          <a:effectLst/>
                        </a:rPr>
                        <a:t>237 536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effectLst/>
                        </a:rPr>
                        <a:t>%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u="none" strike="noStrike" dirty="0">
                          <a:effectLst/>
                        </a:rPr>
                        <a:t>35,98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078484"/>
                  </a:ext>
                </a:extLst>
              </a:tr>
              <a:tr h="36150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dirty="0">
                          <a:effectLst/>
                        </a:rPr>
                        <a:t>65 Yaş Üstü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u="none" strike="noStrike" dirty="0">
                          <a:effectLst/>
                        </a:rPr>
                        <a:t>31 412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u="none" strike="noStrike" dirty="0">
                          <a:effectLst/>
                        </a:rPr>
                        <a:t>%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u="none" strike="noStrike" dirty="0">
                          <a:effectLst/>
                        </a:rPr>
                        <a:t>4,76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8221831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06991"/>
              </p:ext>
            </p:extLst>
          </p:nvPr>
        </p:nvGraphicFramePr>
        <p:xfrm>
          <a:off x="516299" y="1963154"/>
          <a:ext cx="3513153" cy="53340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446497">
                  <a:extLst>
                    <a:ext uri="{9D8B030D-6E8A-4147-A177-3AD203B41FA5}">
                      <a16:colId xmlns:a16="http://schemas.microsoft.com/office/drawing/2014/main" val="1741767933"/>
                    </a:ext>
                  </a:extLst>
                </a:gridCol>
                <a:gridCol w="2066656">
                  <a:extLst>
                    <a:ext uri="{9D8B030D-6E8A-4147-A177-3AD203B41FA5}">
                      <a16:colId xmlns:a16="http://schemas.microsoft.com/office/drawing/2014/main" val="2584836075"/>
                    </a:ext>
                  </a:extLst>
                </a:gridCol>
              </a:tblGrid>
              <a:tr h="1510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30229"/>
                  </a:ext>
                </a:extLst>
              </a:tr>
              <a:tr h="15101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Batman Genel</a:t>
                      </a:r>
                    </a:p>
                    <a:p>
                      <a:pPr algn="l" fontAlgn="b"/>
                      <a:r>
                        <a:rPr lang="tr-T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Nüfusu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u="none" strike="noStrike" dirty="0">
                          <a:effectLst/>
                        </a:rPr>
                        <a:t>647 205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484679"/>
                  </a:ext>
                </a:extLst>
              </a:tr>
            </a:tbl>
          </a:graphicData>
        </a:graphic>
      </p:graphicFrame>
      <p:sp>
        <p:nvSpPr>
          <p:cNvPr id="7" name="Başlık 1">
            <a:extLst>
              <a:ext uri="{FF2B5EF4-FFF2-40B4-BE49-F238E27FC236}">
                <a16:creationId xmlns:a16="http://schemas.microsoft.com/office/drawing/2014/main" id="{C71C30AC-2054-9023-227E-A68925EE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8671"/>
            <a:ext cx="12188824" cy="490066"/>
          </a:xfrm>
        </p:spPr>
        <p:txBody>
          <a:bodyPr rtlCol="0">
            <a:normAutofit/>
          </a:bodyPr>
          <a:lstStyle/>
          <a:p>
            <a:pPr algn="ctr"/>
            <a:r>
              <a:rPr lang="tr-TR" sz="2400" b="1" dirty="0"/>
              <a:t>Batman il nüfus ve vatandaşlık müdürlüğü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CB5F088-C94F-4624-C472-5C8A4EFCE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01774"/>
            <a:ext cx="2035862" cy="64162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358465C-B90F-11AA-AE4D-696872944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5562"/>
            <a:ext cx="602249" cy="7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ünya Sunusu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2244_TF02804891" id="{8E3977DF-E066-46E5-9B68-AA616CD8D0DF}" vid="{A306B675-F89B-4010-A1BC-5DB32BB40C5A}"/>
    </a:ext>
  </a:extLst>
</a:theme>
</file>

<file path=ppt/theme/theme2.xml><?xml version="1.0" encoding="utf-8"?>
<a:theme xmlns:a="http://schemas.openxmlformats.org/drawingml/2006/main" name="Ofis Teması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Dünya haritaları serisi, Dünya sunusu (geniş ekran)</Template>
  <TotalTime>600</TotalTime>
  <Words>1988</Words>
  <Application>Microsoft Office PowerPoint</Application>
  <PresentationFormat>Özel</PresentationFormat>
  <Paragraphs>1496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Dünya Sunusu 16x9</vt:lpstr>
      <vt:lpstr>Batman valiliği  İl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Batman il nüfus ve vatandaşlık müdürlüğü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Batman il nüfus ve vatandaşlık müdürlüğü</dc:title>
  <dc:creator>SEMT2003</dc:creator>
  <cp:lastModifiedBy>Türkan Baz</cp:lastModifiedBy>
  <cp:revision>101</cp:revision>
  <dcterms:created xsi:type="dcterms:W3CDTF">2024-02-07T18:09:24Z</dcterms:created>
  <dcterms:modified xsi:type="dcterms:W3CDTF">2024-02-14T08:31:18Z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